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95" r:id="rId2"/>
    <p:sldId id="261" r:id="rId3"/>
    <p:sldId id="256" r:id="rId4"/>
    <p:sldId id="266" r:id="rId5"/>
    <p:sldId id="296" r:id="rId6"/>
    <p:sldId id="262" r:id="rId7"/>
    <p:sldId id="257" r:id="rId8"/>
    <p:sldId id="259"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5" r:id="rId25"/>
    <p:sldId id="286" r:id="rId26"/>
    <p:sldId id="287" r:id="rId27"/>
    <p:sldId id="288" r:id="rId28"/>
    <p:sldId id="290" r:id="rId29"/>
    <p:sldId id="291" r:id="rId30"/>
    <p:sldId id="292" r:id="rId31"/>
    <p:sldId id="29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ry Logue" initials="LL" lastIdx="1" clrIdx="0">
    <p:extLst>
      <p:ext uri="{19B8F6BF-5375-455C-9EA6-DF929625EA0E}">
        <p15:presenceInfo xmlns:p15="http://schemas.microsoft.com/office/powerpoint/2012/main" userId="435a2d79c3d00a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6" autoAdjust="0"/>
    <p:restoredTop sz="96144" autoAdjust="0"/>
  </p:normalViewPr>
  <p:slideViewPr>
    <p:cSldViewPr snapToGrid="0">
      <p:cViewPr>
        <p:scale>
          <a:sx n="66" d="100"/>
          <a:sy n="66" d="100"/>
        </p:scale>
        <p:origin x="-786" y="7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9" d="100"/>
          <a:sy n="79" d="100"/>
        </p:scale>
        <p:origin x="202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4D5ADF-05BA-4C86-92BC-9F0F7FCDF3A3}" type="datetimeFigureOut">
              <a:rPr lang="en-US" smtClean="0"/>
              <a:t>8/17/2017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89C263-FC08-4ECF-8B7B-4E643CEEF7CF}" type="slidenum">
              <a:rPr lang="en-US" smtClean="0"/>
              <a:t>‹#›</a:t>
            </a:fld>
            <a:endParaRPr lang="en-US"/>
          </a:p>
        </p:txBody>
      </p:sp>
    </p:spTree>
    <p:extLst>
      <p:ext uri="{BB962C8B-B14F-4D97-AF65-F5344CB8AC3E}">
        <p14:creationId xmlns:p14="http://schemas.microsoft.com/office/powerpoint/2010/main" val="3754378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657BBF-F2EF-44F3-B054-F58A094B5D01}" type="datetimeFigureOut">
              <a:rPr lang="en-US" smtClean="0"/>
              <a:t>8/17/2017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CFC1A4-CAF0-4EB1-8C67-1A70DF28FBFA}" type="slidenum">
              <a:rPr lang="en-US" smtClean="0"/>
              <a:t>‹#›</a:t>
            </a:fld>
            <a:endParaRPr lang="en-US"/>
          </a:p>
        </p:txBody>
      </p:sp>
    </p:spTree>
    <p:extLst>
      <p:ext uri="{BB962C8B-B14F-4D97-AF65-F5344CB8AC3E}">
        <p14:creationId xmlns:p14="http://schemas.microsoft.com/office/powerpoint/2010/main" val="3674127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FC1A4-CAF0-4EB1-8C67-1A70DF28FBFA}" type="slidenum">
              <a:rPr lang="en-US" smtClean="0"/>
              <a:t>15</a:t>
            </a:fld>
            <a:endParaRPr lang="en-US"/>
          </a:p>
        </p:txBody>
      </p:sp>
    </p:spTree>
    <p:extLst>
      <p:ext uri="{BB962C8B-B14F-4D97-AF65-F5344CB8AC3E}">
        <p14:creationId xmlns:p14="http://schemas.microsoft.com/office/powerpoint/2010/main" val="534391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112641-EB4B-4153-A9E8-586F1B62F35F}" type="datetime1">
              <a:rPr lang="en-US" smtClean="0"/>
              <a:t>8/17/2017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A87A70-6378-4869-BD7E-8F36370EAC81}" type="slidenum">
              <a:rPr lang="en-US" smtClean="0"/>
              <a:t>‹#›</a:t>
            </a:fld>
            <a:endParaRPr lang="en-US"/>
          </a:p>
        </p:txBody>
      </p:sp>
    </p:spTree>
    <p:extLst>
      <p:ext uri="{BB962C8B-B14F-4D97-AF65-F5344CB8AC3E}">
        <p14:creationId xmlns:p14="http://schemas.microsoft.com/office/powerpoint/2010/main" val="943240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251DDF-3592-4D2D-B42E-F828A7CB203D}" type="datetime1">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87A70-6378-4869-BD7E-8F36370EAC81}" type="slidenum">
              <a:rPr lang="en-US" smtClean="0"/>
              <a:t>‹#›</a:t>
            </a:fld>
            <a:endParaRPr lang="en-US"/>
          </a:p>
        </p:txBody>
      </p:sp>
    </p:spTree>
    <p:extLst>
      <p:ext uri="{BB962C8B-B14F-4D97-AF65-F5344CB8AC3E}">
        <p14:creationId xmlns:p14="http://schemas.microsoft.com/office/powerpoint/2010/main" val="2016495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9D7AF5-B7CF-4EB3-90E8-0A8C3D47E4B5}" type="datetime1">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87A70-6378-4869-BD7E-8F36370EAC81}" type="slidenum">
              <a:rPr lang="en-US" smtClean="0"/>
              <a:t>‹#›</a:t>
            </a:fld>
            <a:endParaRPr lang="en-US"/>
          </a:p>
        </p:txBody>
      </p:sp>
    </p:spTree>
    <p:extLst>
      <p:ext uri="{BB962C8B-B14F-4D97-AF65-F5344CB8AC3E}">
        <p14:creationId xmlns:p14="http://schemas.microsoft.com/office/powerpoint/2010/main" val="323782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D58028-B698-476C-9AFC-CFBE8382246C}" type="datetime1">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87A70-6378-4869-BD7E-8F36370EAC81}" type="slidenum">
              <a:rPr lang="en-US" smtClean="0"/>
              <a:t>‹#›</a:t>
            </a:fld>
            <a:endParaRPr lang="en-US"/>
          </a:p>
        </p:txBody>
      </p:sp>
    </p:spTree>
    <p:extLst>
      <p:ext uri="{BB962C8B-B14F-4D97-AF65-F5344CB8AC3E}">
        <p14:creationId xmlns:p14="http://schemas.microsoft.com/office/powerpoint/2010/main" val="1161688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9486B9-3A5C-4385-912A-84342DD3D602}" type="datetime1">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87A70-6378-4869-BD7E-8F36370EAC81}" type="slidenum">
              <a:rPr lang="en-US" smtClean="0"/>
              <a:t>‹#›</a:t>
            </a:fld>
            <a:endParaRPr lang="en-US"/>
          </a:p>
        </p:txBody>
      </p:sp>
    </p:spTree>
    <p:extLst>
      <p:ext uri="{BB962C8B-B14F-4D97-AF65-F5344CB8AC3E}">
        <p14:creationId xmlns:p14="http://schemas.microsoft.com/office/powerpoint/2010/main" val="39483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5BA08E-F4C3-4940-BD3B-3CFA6F28BB6A}" type="datetime1">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87A70-6378-4869-BD7E-8F36370EAC81}" type="slidenum">
              <a:rPr lang="en-US" smtClean="0"/>
              <a:t>‹#›</a:t>
            </a:fld>
            <a:endParaRPr lang="en-US"/>
          </a:p>
        </p:txBody>
      </p:sp>
    </p:spTree>
    <p:extLst>
      <p:ext uri="{BB962C8B-B14F-4D97-AF65-F5344CB8AC3E}">
        <p14:creationId xmlns:p14="http://schemas.microsoft.com/office/powerpoint/2010/main" val="3117167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152EE1-D104-4356-BEDB-6C014D83EDC6}" type="datetime1">
              <a:rPr lang="en-US" smtClean="0"/>
              <a:t>8/17/2017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A87A70-6378-4869-BD7E-8F36370EAC81}" type="slidenum">
              <a:rPr lang="en-US" smtClean="0"/>
              <a:t>‹#›</a:t>
            </a:fld>
            <a:endParaRPr lang="en-US"/>
          </a:p>
        </p:txBody>
      </p:sp>
    </p:spTree>
    <p:extLst>
      <p:ext uri="{BB962C8B-B14F-4D97-AF65-F5344CB8AC3E}">
        <p14:creationId xmlns:p14="http://schemas.microsoft.com/office/powerpoint/2010/main" val="2217468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74CBA9-786F-4488-B7E9-5A4B344CF5F7}" type="datetime1">
              <a:rPr lang="en-US" smtClean="0"/>
              <a:t>8/17/2017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A87A70-6378-4869-BD7E-8F36370EAC81}" type="slidenum">
              <a:rPr lang="en-US" smtClean="0"/>
              <a:t>‹#›</a:t>
            </a:fld>
            <a:endParaRPr lang="en-US"/>
          </a:p>
        </p:txBody>
      </p:sp>
    </p:spTree>
    <p:extLst>
      <p:ext uri="{BB962C8B-B14F-4D97-AF65-F5344CB8AC3E}">
        <p14:creationId xmlns:p14="http://schemas.microsoft.com/office/powerpoint/2010/main" val="1527042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27A58-14B3-461E-A480-F761F8D7B003}" type="datetime1">
              <a:rPr lang="en-US" smtClean="0"/>
              <a:t>8/17/2017</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A87A70-6378-4869-BD7E-8F36370EAC81}" type="slidenum">
              <a:rPr lang="en-US" smtClean="0"/>
              <a:t>‹#›</a:t>
            </a:fld>
            <a:endParaRPr lang="en-US"/>
          </a:p>
        </p:txBody>
      </p:sp>
    </p:spTree>
    <p:extLst>
      <p:ext uri="{BB962C8B-B14F-4D97-AF65-F5344CB8AC3E}">
        <p14:creationId xmlns:p14="http://schemas.microsoft.com/office/powerpoint/2010/main" val="3256777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3F89D4-B0D4-452C-BC18-CD38F8A80C57}" type="datetime1">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87A70-6378-4869-BD7E-8F36370EAC81}" type="slidenum">
              <a:rPr lang="en-US" smtClean="0"/>
              <a:t>‹#›</a:t>
            </a:fld>
            <a:endParaRPr lang="en-US"/>
          </a:p>
        </p:txBody>
      </p:sp>
    </p:spTree>
    <p:extLst>
      <p:ext uri="{BB962C8B-B14F-4D97-AF65-F5344CB8AC3E}">
        <p14:creationId xmlns:p14="http://schemas.microsoft.com/office/powerpoint/2010/main" val="85087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CD84FA-3FD3-4CB5-B317-134C49CC88C1}" type="datetime1">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87A70-6378-4869-BD7E-8F36370EAC81}" type="slidenum">
              <a:rPr lang="en-US" smtClean="0"/>
              <a:t>‹#›</a:t>
            </a:fld>
            <a:endParaRPr lang="en-US"/>
          </a:p>
        </p:txBody>
      </p:sp>
    </p:spTree>
    <p:extLst>
      <p:ext uri="{BB962C8B-B14F-4D97-AF65-F5344CB8AC3E}">
        <p14:creationId xmlns:p14="http://schemas.microsoft.com/office/powerpoint/2010/main" val="397566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C59A1-30C0-4274-BF1D-7C62B711ED74}" type="datetime1">
              <a:rPr lang="en-US" smtClean="0"/>
              <a:t>8/17/2017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87A70-6378-4869-BD7E-8F36370EAC81}" type="slidenum">
              <a:rPr lang="en-US" smtClean="0"/>
              <a:t>‹#›</a:t>
            </a:fld>
            <a:endParaRPr lang="en-US"/>
          </a:p>
        </p:txBody>
      </p:sp>
    </p:spTree>
    <p:extLst>
      <p:ext uri="{BB962C8B-B14F-4D97-AF65-F5344CB8AC3E}">
        <p14:creationId xmlns:p14="http://schemas.microsoft.com/office/powerpoint/2010/main" val="3124925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nytimes.com/by/christine-hauser"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3A87A70-6378-4869-BD7E-8F36370EAC81}" type="slidenum">
              <a:rPr lang="en-US" smtClean="0"/>
              <a:t>1</a:t>
            </a:fld>
            <a:endParaRPr lang="en-US"/>
          </a:p>
        </p:txBody>
      </p:sp>
      <p:sp>
        <p:nvSpPr>
          <p:cNvPr id="6" name="Title 5"/>
          <p:cNvSpPr>
            <a:spLocks noGrp="1"/>
          </p:cNvSpPr>
          <p:nvPr>
            <p:ph type="title" idx="4294967295"/>
          </p:nvPr>
        </p:nvSpPr>
        <p:spPr>
          <a:xfrm>
            <a:off x="2142067" y="140003"/>
            <a:ext cx="10515600" cy="1325563"/>
          </a:xfrm>
        </p:spPr>
        <p:txBody>
          <a:bodyPr/>
          <a:lstStyle/>
          <a:p>
            <a:pPr rtl="0" eaLnBrk="1" latinLnBrk="0" hangingPunct="1"/>
            <a:r>
              <a:rPr lang="en-US" sz="4000" kern="1200" dirty="0" smtClean="0">
                <a:solidFill>
                  <a:srgbClr val="0070C0"/>
                </a:solidFill>
                <a:effectLst/>
                <a:latin typeface="Georgia" panose="02040502050405020303" pitchFamily="18" charset="0"/>
                <a:ea typeface="+mn-ea"/>
                <a:cs typeface="+mn-cs"/>
              </a:rPr>
              <a:t>Did Civil War Veterans Have PTSD?</a:t>
            </a:r>
            <a:endParaRPr lang="en-US" dirty="0" smtClean="0">
              <a:effectLst/>
            </a:endParaRPr>
          </a:p>
          <a:p>
            <a:endParaRPr lang="en-US" dirty="0"/>
          </a:p>
        </p:txBody>
      </p:sp>
      <p:sp>
        <p:nvSpPr>
          <p:cNvPr id="2" name="TextBox 1"/>
          <p:cNvSpPr txBox="1"/>
          <p:nvPr/>
        </p:nvSpPr>
        <p:spPr>
          <a:xfrm>
            <a:off x="8343900" y="4038601"/>
            <a:ext cx="3136899" cy="1200329"/>
          </a:xfrm>
          <a:prstGeom prst="rect">
            <a:avLst/>
          </a:prstGeom>
          <a:noFill/>
        </p:spPr>
        <p:txBody>
          <a:bodyPr wrap="square" rtlCol="0">
            <a:spAutoFit/>
          </a:bodyPr>
          <a:lstStyle/>
          <a:p>
            <a:r>
              <a:rPr lang="en-US" sz="3600" i="1" dirty="0">
                <a:solidFill>
                  <a:schemeClr val="accent1">
                    <a:lumMod val="50000"/>
                  </a:schemeClr>
                </a:solidFill>
              </a:rPr>
              <a:t>Larry M. Logue</a:t>
            </a:r>
          </a:p>
          <a:p>
            <a:r>
              <a:rPr lang="en-US" sz="3600" i="1" dirty="0">
                <a:solidFill>
                  <a:schemeClr val="accent1">
                    <a:lumMod val="50000"/>
                  </a:schemeClr>
                </a:solidFill>
              </a:rPr>
              <a:t>Peter Blanck</a:t>
            </a:r>
          </a:p>
        </p:txBody>
      </p:sp>
      <p:pic>
        <p:nvPicPr>
          <p:cNvPr id="4" name="Picture 3" descr="Civil War Veteren "/>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318"/>
                    </a14:imgEffect>
                    <a14:imgEffect>
                      <a14:saturation sat="22000"/>
                    </a14:imgEffect>
                    <a14:imgEffect>
                      <a14:brightnessContrast bright="-5000" contrast="-74000"/>
                    </a14:imgEffect>
                  </a14:imgLayer>
                </a14:imgProps>
              </a:ext>
            </a:extLst>
          </a:blip>
          <a:srcRect l="50186" t="36666" r="36490" b="30638"/>
          <a:stretch/>
        </p:blipFill>
        <p:spPr>
          <a:xfrm>
            <a:off x="3348444" y="140003"/>
            <a:ext cx="4867267" cy="6717997"/>
          </a:xfrm>
          <a:prstGeom prst="rect">
            <a:avLst/>
          </a:prstGeom>
          <a:ln>
            <a:noFill/>
          </a:ln>
          <a:effectLst>
            <a:softEdge rad="482600"/>
          </a:effectLst>
        </p:spPr>
      </p:pic>
    </p:spTree>
    <p:extLst>
      <p:ext uri="{BB962C8B-B14F-4D97-AF65-F5344CB8AC3E}">
        <p14:creationId xmlns:p14="http://schemas.microsoft.com/office/powerpoint/2010/main" val="1933350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A87A70-6378-4869-BD7E-8F36370EAC81}" type="slidenum">
              <a:rPr lang="en-US" smtClean="0"/>
              <a:t>10</a:t>
            </a:fld>
            <a:endParaRPr lang="en-US"/>
          </a:p>
        </p:txBody>
      </p:sp>
      <p:sp>
        <p:nvSpPr>
          <p:cNvPr id="3" name="TextBox 2"/>
          <p:cNvSpPr txBox="1"/>
          <p:nvPr/>
        </p:nvSpPr>
        <p:spPr>
          <a:xfrm>
            <a:off x="1876925" y="6211669"/>
            <a:ext cx="8234949"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Wayne W. Hsieh, “‘Go to Your </a:t>
            </a:r>
            <a:r>
              <a:rPr lang="en-US" b="1" dirty="0" err="1">
                <a:latin typeface="Times New Roman" panose="02020603050405020304" pitchFamily="18" charset="0"/>
                <a:cs typeface="Times New Roman" panose="02020603050405020304" pitchFamily="18" charset="0"/>
              </a:rPr>
              <a:t>Gawd</a:t>
            </a:r>
            <a:r>
              <a:rPr lang="en-US" b="1" dirty="0">
                <a:latin typeface="Times New Roman" panose="02020603050405020304" pitchFamily="18" charset="0"/>
                <a:cs typeface="Times New Roman" panose="02020603050405020304" pitchFamily="18" charset="0"/>
              </a:rPr>
              <a:t> Like a Soldier’: Transnational Reflections on Veteranhood</a:t>
            </a:r>
            <a:r>
              <a:rPr lang="en-US" b="1" i="1" dirty="0">
                <a:latin typeface="Times New Roman" panose="02020603050405020304" pitchFamily="18" charset="0"/>
                <a:cs typeface="Times New Roman" panose="02020603050405020304" pitchFamily="18" charset="0"/>
              </a:rPr>
              <a:t>,” Journal of the Civil War Era</a:t>
            </a:r>
            <a:r>
              <a:rPr lang="en-US" b="1" dirty="0">
                <a:latin typeface="Times New Roman" panose="02020603050405020304" pitchFamily="18" charset="0"/>
                <a:cs typeface="Times New Roman" panose="02020603050405020304" pitchFamily="18" charset="0"/>
              </a:rPr>
              <a:t> 5 (2015), 551-577.</a:t>
            </a:r>
          </a:p>
        </p:txBody>
      </p:sp>
      <p:sp>
        <p:nvSpPr>
          <p:cNvPr id="6" name="Rectangle 5"/>
          <p:cNvSpPr/>
          <p:nvPr/>
        </p:nvSpPr>
        <p:spPr>
          <a:xfrm>
            <a:off x="0" y="275658"/>
            <a:ext cx="11988800" cy="5940088"/>
          </a:xfrm>
          <a:prstGeom prst="rect">
            <a:avLst/>
          </a:prstGeom>
        </p:spPr>
        <p:txBody>
          <a:bodyPr wrap="square">
            <a:spAutoFit/>
          </a:bodyPr>
          <a:lstStyle/>
          <a:p>
            <a:r>
              <a:rPr lang="en-US" dirty="0"/>
              <a:t> </a:t>
            </a:r>
            <a:r>
              <a:rPr lang="en-US" sz="1900" dirty="0"/>
              <a:t>For example, Michael Schaefer’s work arguing for the prevalence of PTSD among Civil War veterans cites a single, </a:t>
            </a:r>
            <a:r>
              <a:rPr lang="en-US" sz="1900" dirty="0" err="1"/>
              <a:t>nonscholarly</a:t>
            </a:r>
            <a:r>
              <a:rPr lang="en-US" sz="1900" dirty="0"/>
              <a:t> article from the New Yorker as the whole intellectual underpinning for an argument that trauma must have existed among Civil War veterans due to a sociobiological inhibition against killing, despite the relative paucity of source material supporting such an assertion.31 In a similar vein, Diane </a:t>
            </a:r>
            <a:r>
              <a:rPr lang="en-US" sz="1900" dirty="0" err="1"/>
              <a:t>Sommerville</a:t>
            </a:r>
            <a:r>
              <a:rPr lang="en-US" sz="1900" dirty="0"/>
              <a:t> contends that “even a cursory view of sources shows what is certainly obvious to anyone with twenty-first-century sensibilities: that Confederate soldiers greatly suffered from the trauma of war.”32 This is not to deny that </a:t>
            </a:r>
            <a:r>
              <a:rPr lang="en-US" sz="1900" dirty="0" err="1"/>
              <a:t>Sommerville’s</a:t>
            </a:r>
            <a:r>
              <a:rPr lang="en-US" sz="1900" dirty="0"/>
              <a:t> subjects suffered—they clearly did—but her piece also points out that some of that suffering arose from postwar struggles and dislocations. Disaggregating causes (never mind assessing how representative </a:t>
            </a:r>
            <a:r>
              <a:rPr lang="en-US" sz="1900" dirty="0" err="1"/>
              <a:t>Sommerville’s</a:t>
            </a:r>
            <a:r>
              <a:rPr lang="en-US" sz="1900" dirty="0"/>
              <a:t> subjects’ experiences were in the post–Civil War South) requires more theoretical subtlety than assuming the validity of PTSD as a timeless diagnosis.33 </a:t>
            </a:r>
            <a:r>
              <a:rPr lang="en-US" sz="1900" b="1" dirty="0"/>
              <a:t>Neither Schaefer nor </a:t>
            </a:r>
            <a:r>
              <a:rPr lang="en-US" sz="1900" b="1" dirty="0" err="1"/>
              <a:t>Sommerville</a:t>
            </a:r>
            <a:r>
              <a:rPr lang="en-US" sz="1900" b="1" dirty="0"/>
              <a:t>, nor the other historians—Eric Dean, Gerald </a:t>
            </a:r>
            <a:r>
              <a:rPr lang="en-US" sz="1900" b="1" dirty="0" err="1"/>
              <a:t>Linderman</a:t>
            </a:r>
            <a:r>
              <a:rPr lang="en-US" sz="1900" b="1" dirty="0"/>
              <a:t>, Michael C. C. Adams, and Drew Faust—who have written more cautiously about the possibility of widespread psychological trauma among Civil War veterans have engaged the multifaceted theoretical literature on trauma mentioned above, despite the complexity of the subject and its contingent history.34 Worse yet, historians who overemphasize trauma among Civil War veterans risk applying our present, contingent, and arguably dogmatic ideas about human consciousness to historical actors who do not share our assumptions about human experience and personality.35 </a:t>
            </a:r>
            <a:r>
              <a:rPr lang="en-US" sz="1900" dirty="0"/>
              <a:t>James Marten expresses far less skepticism than I do about PTSD’s usefulness as an analytical category, but he also rightly tells us that “we know little about the interior lives of veterans.”36 I would go farther than other historians and argue that that lack of knowledge stems not simply from a scarcity of source material but from profound differences between our conceptions of memory and self and those of our historical subjects. We can bridge that chasm with care and circumspection, but it will require a more interdisciplinary approach than that heretofore used by scholars of the Civil War era.37</a:t>
            </a:r>
          </a:p>
        </p:txBody>
      </p:sp>
      <p:sp>
        <p:nvSpPr>
          <p:cNvPr id="5" name="Title 4" hidden="1"/>
          <p:cNvSpPr>
            <a:spLocks noGrp="1"/>
          </p:cNvSpPr>
          <p:nvPr>
            <p:ph type="title" idx="4294967295"/>
          </p:nvPr>
        </p:nvSpPr>
        <p:spPr/>
        <p:txBody>
          <a:bodyPr/>
          <a:lstStyle/>
          <a:p>
            <a:r>
              <a:rPr lang="en-US" sz="1800" kern="1200" dirty="0" smtClean="0">
                <a:solidFill>
                  <a:srgbClr val="000000"/>
                </a:solidFill>
                <a:effectLst/>
                <a:latin typeface="Times New Roman" panose="02020603050405020304" pitchFamily="18" charset="0"/>
                <a:ea typeface="+mn-ea"/>
                <a:cs typeface="Times New Roman" panose="02020603050405020304" pitchFamily="18" charset="0"/>
              </a:rPr>
              <a:t>Go to Your </a:t>
            </a:r>
            <a:r>
              <a:rPr lang="en-US" sz="1800" kern="1200" dirty="0" err="1" smtClean="0">
                <a:solidFill>
                  <a:srgbClr val="000000"/>
                </a:solidFill>
                <a:effectLst/>
                <a:latin typeface="Times New Roman" panose="02020603050405020304" pitchFamily="18" charset="0"/>
                <a:ea typeface="+mn-ea"/>
                <a:cs typeface="Times New Roman" panose="02020603050405020304" pitchFamily="18" charset="0"/>
              </a:rPr>
              <a:t>Gawd</a:t>
            </a:r>
            <a:r>
              <a:rPr lang="en-US" sz="1800" kern="1200" dirty="0" smtClean="0">
                <a:solidFill>
                  <a:srgbClr val="000000"/>
                </a:solidFill>
                <a:effectLst/>
                <a:latin typeface="Times New Roman" panose="02020603050405020304" pitchFamily="18" charset="0"/>
                <a:ea typeface="+mn-ea"/>
                <a:cs typeface="Times New Roman" panose="02020603050405020304" pitchFamily="18" charset="0"/>
              </a:rPr>
              <a:t> Like a Soldier</a:t>
            </a:r>
            <a:endParaRPr lang="en-US" dirty="0"/>
          </a:p>
        </p:txBody>
      </p:sp>
    </p:spTree>
    <p:extLst>
      <p:ext uri="{BB962C8B-B14F-4D97-AF65-F5344CB8AC3E}">
        <p14:creationId xmlns:p14="http://schemas.microsoft.com/office/powerpoint/2010/main" val="1988832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87A70-6378-4869-BD7E-8F36370EAC81}" type="slidenum">
              <a:rPr lang="en-US" smtClean="0"/>
              <a:t>11</a:t>
            </a:fld>
            <a:endParaRPr lang="en-US"/>
          </a:p>
        </p:txBody>
      </p:sp>
      <p:sp>
        <p:nvSpPr>
          <p:cNvPr id="4" name="TextBox 3"/>
          <p:cNvSpPr txBox="1"/>
          <p:nvPr/>
        </p:nvSpPr>
        <p:spPr>
          <a:xfrm>
            <a:off x="233405" y="5831026"/>
            <a:ext cx="11958595" cy="707886"/>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Gary W. Gallagher and Kathryn Shively Meier, “Coming to Terms with Civil War Military History,” </a:t>
            </a:r>
            <a:r>
              <a:rPr lang="en-US" sz="2000" i="1" dirty="0">
                <a:latin typeface="Times New Roman" panose="02020603050405020304" pitchFamily="18" charset="0"/>
                <a:cs typeface="Times New Roman" panose="02020603050405020304" pitchFamily="18" charset="0"/>
              </a:rPr>
              <a:t>Journal of the</a:t>
            </a:r>
          </a:p>
          <a:p>
            <a:r>
              <a:rPr lang="en-US" sz="2000" i="1" dirty="0">
                <a:latin typeface="Times New Roman" panose="02020603050405020304" pitchFamily="18" charset="0"/>
                <a:cs typeface="Times New Roman" panose="02020603050405020304" pitchFamily="18" charset="0"/>
              </a:rPr>
              <a:t>Civil War Era</a:t>
            </a:r>
            <a:r>
              <a:rPr lang="en-US" sz="2000" dirty="0">
                <a:latin typeface="Times New Roman" panose="02020603050405020304" pitchFamily="18" charset="0"/>
                <a:cs typeface="Times New Roman" panose="02020603050405020304" pitchFamily="18" charset="0"/>
              </a:rPr>
              <a:t> 4 (2014), 487-508.</a:t>
            </a:r>
          </a:p>
        </p:txBody>
      </p:sp>
      <p:pic>
        <p:nvPicPr>
          <p:cNvPr id="3" name="Picture 2" descr="The analytical risk of overemphasizing the dark side is that readers who do not know much about the war might infer that atypical experiences were in fact normative ones. "/>
          <p:cNvPicPr>
            <a:picLocks noChangeAspect="1"/>
          </p:cNvPicPr>
          <p:nvPr/>
        </p:nvPicPr>
        <p:blipFill rotWithShape="1">
          <a:blip r:embed="rId2"/>
          <a:srcRect l="29309" t="29298" r="45033" b="8772"/>
          <a:stretch/>
        </p:blipFill>
        <p:spPr>
          <a:xfrm>
            <a:off x="3374601" y="204537"/>
            <a:ext cx="4058698" cy="5510464"/>
          </a:xfrm>
          <a:prstGeom prst="rect">
            <a:avLst/>
          </a:prstGeom>
        </p:spPr>
      </p:pic>
      <p:sp>
        <p:nvSpPr>
          <p:cNvPr id="5" name="Title 4" hidden="1"/>
          <p:cNvSpPr>
            <a:spLocks noGrp="1"/>
          </p:cNvSpPr>
          <p:nvPr>
            <p:ph type="title" idx="4294967295"/>
          </p:nvPr>
        </p:nvSpPr>
        <p:spPr/>
        <p:txBody>
          <a:bodyPr/>
          <a:lstStyle/>
          <a:p>
            <a:r>
              <a:rPr lang="en-US" sz="1800" kern="1200" dirty="0" smtClean="0">
                <a:solidFill>
                  <a:srgbClr val="000000"/>
                </a:solidFill>
                <a:effectLst/>
                <a:latin typeface="Times New Roman" panose="02020603050405020304" pitchFamily="18" charset="0"/>
                <a:ea typeface="+mn-ea"/>
                <a:cs typeface="Times New Roman" panose="02020603050405020304" pitchFamily="18" charset="0"/>
              </a:rPr>
              <a:t>Coming to Terms with Civil War Military History</a:t>
            </a:r>
            <a:endParaRPr lang="en-US" dirty="0"/>
          </a:p>
        </p:txBody>
      </p:sp>
    </p:spTree>
    <p:extLst>
      <p:ext uri="{BB962C8B-B14F-4D97-AF65-F5344CB8AC3E}">
        <p14:creationId xmlns:p14="http://schemas.microsoft.com/office/powerpoint/2010/main" val="1749495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3A87A70-6378-4869-BD7E-8F36370EAC81}" type="slidenum">
              <a:rPr lang="en-US" smtClean="0"/>
              <a:t>12</a:t>
            </a:fld>
            <a:endParaRPr lang="en-US" dirty="0"/>
          </a:p>
        </p:txBody>
      </p:sp>
      <p:sp>
        <p:nvSpPr>
          <p:cNvPr id="12" name="TextBox 11"/>
          <p:cNvSpPr txBox="1"/>
          <p:nvPr/>
        </p:nvSpPr>
        <p:spPr>
          <a:xfrm>
            <a:off x="2258964" y="5792569"/>
            <a:ext cx="7524914"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Paul A. </a:t>
            </a:r>
            <a:r>
              <a:rPr lang="en-US" dirty="0" err="1">
                <a:latin typeface="Times New Roman" panose="02020603050405020304" pitchFamily="18" charset="0"/>
                <a:cs typeface="Times New Roman" panose="02020603050405020304" pitchFamily="18" charset="0"/>
              </a:rPr>
              <a:t>Cimbala</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Veterans North and South: The Transition from Soldier to </a:t>
            </a:r>
            <a:endParaRPr lang="en-US" i="1" dirty="0" smtClean="0">
              <a:latin typeface="Times New Roman" panose="02020603050405020304" pitchFamily="18" charset="0"/>
              <a:cs typeface="Times New Roman" panose="02020603050405020304" pitchFamily="18" charset="0"/>
            </a:endParaRPr>
          </a:p>
          <a:p>
            <a:r>
              <a:rPr lang="en-US" i="1" dirty="0" smtClean="0">
                <a:latin typeface="Times New Roman" panose="02020603050405020304" pitchFamily="18" charset="0"/>
                <a:cs typeface="Times New Roman" panose="02020603050405020304" pitchFamily="18" charset="0"/>
              </a:rPr>
              <a:t>Civilian </a:t>
            </a:r>
            <a:r>
              <a:rPr lang="en-US" i="1" dirty="0">
                <a:latin typeface="Times New Roman" panose="02020603050405020304" pitchFamily="18" charset="0"/>
                <a:cs typeface="Times New Roman" panose="02020603050405020304" pitchFamily="18" charset="0"/>
              </a:rPr>
              <a:t>after the American Civil War</a:t>
            </a:r>
            <a:r>
              <a:rPr lang="en-US" dirty="0">
                <a:latin typeface="Times New Roman" panose="02020603050405020304" pitchFamily="18" charset="0"/>
                <a:cs typeface="Times New Roman" panose="02020603050405020304" pitchFamily="18" charset="0"/>
              </a:rPr>
              <a:t> (Santa </a:t>
            </a:r>
            <a:r>
              <a:rPr lang="en-US" dirty="0" smtClean="0">
                <a:latin typeface="Times New Roman" panose="02020603050405020304" pitchFamily="18" charset="0"/>
                <a:cs typeface="Times New Roman" panose="02020603050405020304" pitchFamily="18" charset="0"/>
              </a:rPr>
              <a:t>Barbara, Calif</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Praeger</a:t>
            </a:r>
            <a:r>
              <a:rPr lang="en-US" dirty="0">
                <a:latin typeface="Times New Roman" panose="02020603050405020304" pitchFamily="18" charset="0"/>
                <a:cs typeface="Times New Roman" panose="02020603050405020304" pitchFamily="18" charset="0"/>
              </a:rPr>
              <a:t>, 2015)</a:t>
            </a:r>
            <a:r>
              <a:rPr lang="en-US" i="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2" name="Picture 1" descr="Psychological and physiological research now beyond the expertise of most historians might very well complicae how scholars judge and assess Civil War trauma."/>
          <p:cNvPicPr>
            <a:picLocks noChangeAspect="1"/>
          </p:cNvPicPr>
          <p:nvPr/>
        </p:nvPicPr>
        <p:blipFill rotWithShape="1">
          <a:blip r:embed="rId2"/>
          <a:srcRect l="39493" t="19149" r="23086" b="19433"/>
          <a:stretch/>
        </p:blipFill>
        <p:spPr>
          <a:xfrm>
            <a:off x="2580391" y="359924"/>
            <a:ext cx="5984691" cy="5748776"/>
          </a:xfrm>
          <a:prstGeom prst="rect">
            <a:avLst/>
          </a:prstGeom>
        </p:spPr>
      </p:pic>
      <p:cxnSp>
        <p:nvCxnSpPr>
          <p:cNvPr id="4" name="Straight Connector 3" descr="&quot;&quot;"/>
          <p:cNvCxnSpPr/>
          <p:nvPr/>
        </p:nvCxnSpPr>
        <p:spPr>
          <a:xfrm>
            <a:off x="6400800" y="3518981"/>
            <a:ext cx="1926077" cy="9728"/>
          </a:xfrm>
          <a:prstGeom prst="line">
            <a:avLst/>
          </a:prstGeom>
        </p:spPr>
        <p:style>
          <a:lnRef idx="3">
            <a:schemeClr val="accent4"/>
          </a:lnRef>
          <a:fillRef idx="0">
            <a:schemeClr val="accent4"/>
          </a:fillRef>
          <a:effectRef idx="2">
            <a:schemeClr val="accent4"/>
          </a:effectRef>
          <a:fontRef idx="minor">
            <a:schemeClr val="tx1"/>
          </a:fontRef>
        </p:style>
      </p:cxnSp>
      <p:cxnSp>
        <p:nvCxnSpPr>
          <p:cNvPr id="7" name="Straight Connector 6" descr="&quot;&quot;"/>
          <p:cNvCxnSpPr/>
          <p:nvPr/>
        </p:nvCxnSpPr>
        <p:spPr>
          <a:xfrm flipV="1">
            <a:off x="2840477" y="3784670"/>
            <a:ext cx="5486400" cy="9728"/>
          </a:xfrm>
          <a:prstGeom prst="line">
            <a:avLst/>
          </a:prstGeom>
        </p:spPr>
        <p:style>
          <a:lnRef idx="3">
            <a:schemeClr val="accent4"/>
          </a:lnRef>
          <a:fillRef idx="0">
            <a:schemeClr val="accent4"/>
          </a:fillRef>
          <a:effectRef idx="2">
            <a:schemeClr val="accent4"/>
          </a:effectRef>
          <a:fontRef idx="minor">
            <a:schemeClr val="tx1"/>
          </a:fontRef>
        </p:style>
      </p:cxnSp>
      <p:cxnSp>
        <p:nvCxnSpPr>
          <p:cNvPr id="10" name="Straight Connector 9" descr="&quot;&quot;"/>
          <p:cNvCxnSpPr/>
          <p:nvPr/>
        </p:nvCxnSpPr>
        <p:spPr>
          <a:xfrm>
            <a:off x="2840477" y="4030905"/>
            <a:ext cx="3180944" cy="19454"/>
          </a:xfrm>
          <a:prstGeom prst="line">
            <a:avLst/>
          </a:prstGeom>
        </p:spPr>
        <p:style>
          <a:lnRef idx="3">
            <a:schemeClr val="accent4"/>
          </a:lnRef>
          <a:fillRef idx="0">
            <a:schemeClr val="accent4"/>
          </a:fillRef>
          <a:effectRef idx="2">
            <a:schemeClr val="accent4"/>
          </a:effectRef>
          <a:fontRef idx="minor">
            <a:schemeClr val="tx1"/>
          </a:fontRef>
        </p:style>
      </p:cxnSp>
      <p:sp>
        <p:nvSpPr>
          <p:cNvPr id="5" name="Title 4" hidden="1"/>
          <p:cNvSpPr>
            <a:spLocks noGrp="1"/>
          </p:cNvSpPr>
          <p:nvPr>
            <p:ph type="title" idx="4294967295"/>
          </p:nvPr>
        </p:nvSpPr>
        <p:spPr/>
        <p:txBody>
          <a:bodyPr/>
          <a:lstStyle/>
          <a:p>
            <a:pPr rtl="0" eaLnBrk="1" latinLnBrk="0" hangingPunct="1"/>
            <a:r>
              <a:rPr lang="en-US" sz="1800" i="1" kern="1200" dirty="0" smtClean="0">
                <a:solidFill>
                  <a:srgbClr val="000000"/>
                </a:solidFill>
                <a:effectLst/>
                <a:latin typeface="Times New Roman" panose="02020603050405020304" pitchFamily="18" charset="0"/>
                <a:ea typeface="+mn-ea"/>
                <a:cs typeface="Times New Roman" panose="02020603050405020304" pitchFamily="18" charset="0"/>
              </a:rPr>
              <a:t>Veterans North and South: The Transition from Soldier to </a:t>
            </a:r>
            <a:endParaRPr lang="en-US" dirty="0" smtClean="0">
              <a:effectLst/>
            </a:endParaRPr>
          </a:p>
          <a:p>
            <a:r>
              <a:rPr lang="en-US" sz="1800" i="1" kern="1200" dirty="0" smtClean="0">
                <a:solidFill>
                  <a:srgbClr val="000000"/>
                </a:solidFill>
                <a:effectLst/>
                <a:latin typeface="Times New Roman" panose="02020603050405020304" pitchFamily="18" charset="0"/>
                <a:ea typeface="+mn-ea"/>
                <a:cs typeface="Times New Roman" panose="02020603050405020304" pitchFamily="18" charset="0"/>
              </a:rPr>
              <a:t>Civilian after the American Civil War</a:t>
            </a:r>
            <a:r>
              <a:rPr lang="en-US" sz="1800" kern="1200" dirty="0" smtClean="0">
                <a:solidFill>
                  <a:srgbClr val="000000"/>
                </a:solidFill>
                <a:effectLst/>
                <a:latin typeface="Times New Roman" panose="02020603050405020304" pitchFamily="18" charset="0"/>
                <a:ea typeface="+mn-ea"/>
                <a:cs typeface="Times New Roman" panose="02020603050405020304" pitchFamily="18" charset="0"/>
              </a:rPr>
              <a:t> </a:t>
            </a:r>
            <a:endParaRPr lang="en-US" dirty="0"/>
          </a:p>
        </p:txBody>
      </p:sp>
    </p:spTree>
    <p:extLst>
      <p:ext uri="{BB962C8B-B14F-4D97-AF65-F5344CB8AC3E}">
        <p14:creationId xmlns:p14="http://schemas.microsoft.com/office/powerpoint/2010/main" val="3792227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3A87A70-6378-4869-BD7E-8F36370EAC81}" type="slidenum">
              <a:rPr lang="en-US" smtClean="0"/>
              <a:t>13</a:t>
            </a:fld>
            <a:endParaRPr lang="en-US" dirty="0"/>
          </a:p>
        </p:txBody>
      </p:sp>
      <p:sp>
        <p:nvSpPr>
          <p:cNvPr id="3" name="TextBox 2" descr="Yet today, warfare has become more deadly, debilitating, and &quot;invisible&quot; than ever. This is due to the high numbers of available combatants around the world; the transformation of civilians into acceptable targets; and modern weapons that inevitably kill civilians, destroy infrastructure, poison the environment, annihilate millions in a blow, and can strike anywhere on the planet without even being manned. We can surmise that the greater the destructive reach of our weaponry, the greater the moral stress and burden on troops and the nation, and the more penetrating yet mysterious the invisible wound will be."/>
          <p:cNvSpPr txBox="1"/>
          <p:nvPr/>
        </p:nvSpPr>
        <p:spPr>
          <a:xfrm>
            <a:off x="3448454" y="4899244"/>
            <a:ext cx="5817951"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Edward Tick, </a:t>
            </a:r>
            <a:r>
              <a:rPr lang="en-US" i="1" dirty="0">
                <a:latin typeface="Times New Roman" panose="02020603050405020304" pitchFamily="18" charset="0"/>
                <a:cs typeface="Times New Roman" panose="02020603050405020304" pitchFamily="18" charset="0"/>
              </a:rPr>
              <a:t>Warrior’s Return: Restoring the Soul after War </a:t>
            </a:r>
            <a:endParaRPr lang="en-US" i="1"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Boulder, Colo.: Sounds True Publishing, 2014)</a:t>
            </a:r>
          </a:p>
        </p:txBody>
      </p:sp>
      <p:pic>
        <p:nvPicPr>
          <p:cNvPr id="2" name="Picture 1"/>
          <p:cNvPicPr>
            <a:picLocks noChangeAspect="1"/>
          </p:cNvPicPr>
          <p:nvPr/>
        </p:nvPicPr>
        <p:blipFill rotWithShape="1">
          <a:blip r:embed="rId2"/>
          <a:srcRect l="36622" t="23263" r="19814" b="37193"/>
          <a:stretch/>
        </p:blipFill>
        <p:spPr>
          <a:xfrm>
            <a:off x="2573534" y="629800"/>
            <a:ext cx="7179013" cy="3665629"/>
          </a:xfrm>
          <a:prstGeom prst="rect">
            <a:avLst/>
          </a:prstGeom>
        </p:spPr>
      </p:pic>
      <p:cxnSp>
        <p:nvCxnSpPr>
          <p:cNvPr id="6" name="Straight Connector 5"/>
          <p:cNvCxnSpPr>
            <a:stCxn id="2" idx="3"/>
          </p:cNvCxnSpPr>
          <p:nvPr/>
        </p:nvCxnSpPr>
        <p:spPr>
          <a:xfrm flipV="1">
            <a:off x="9752547" y="2462614"/>
            <a:ext cx="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98851" y="2462614"/>
            <a:ext cx="4212077"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1" name="Straight Connector 10"/>
          <p:cNvCxnSpPr/>
          <p:nvPr/>
        </p:nvCxnSpPr>
        <p:spPr>
          <a:xfrm flipV="1">
            <a:off x="2850204" y="2694562"/>
            <a:ext cx="6643992" cy="3615"/>
          </a:xfrm>
          <a:prstGeom prst="line">
            <a:avLst/>
          </a:prstGeom>
        </p:spPr>
        <p:style>
          <a:lnRef idx="3">
            <a:schemeClr val="accent4"/>
          </a:lnRef>
          <a:fillRef idx="0">
            <a:schemeClr val="accent4"/>
          </a:fillRef>
          <a:effectRef idx="2">
            <a:schemeClr val="accent4"/>
          </a:effectRef>
          <a:fontRef idx="minor">
            <a:schemeClr val="tx1"/>
          </a:fontRef>
        </p:style>
      </p:cxnSp>
      <p:cxnSp>
        <p:nvCxnSpPr>
          <p:cNvPr id="14" name="Straight Connector 13"/>
          <p:cNvCxnSpPr/>
          <p:nvPr/>
        </p:nvCxnSpPr>
        <p:spPr>
          <a:xfrm flipV="1">
            <a:off x="2850204" y="2918298"/>
            <a:ext cx="6760724" cy="25168"/>
          </a:xfrm>
          <a:prstGeom prst="line">
            <a:avLst/>
          </a:prstGeom>
        </p:spPr>
        <p:style>
          <a:lnRef idx="3">
            <a:schemeClr val="accent4"/>
          </a:lnRef>
          <a:fillRef idx="0">
            <a:schemeClr val="accent4"/>
          </a:fillRef>
          <a:effectRef idx="2">
            <a:schemeClr val="accent4"/>
          </a:effectRef>
          <a:fontRef idx="minor">
            <a:schemeClr val="tx1"/>
          </a:fontRef>
        </p:style>
      </p:cxnSp>
      <p:cxnSp>
        <p:nvCxnSpPr>
          <p:cNvPr id="17" name="Straight Connector 16"/>
          <p:cNvCxnSpPr/>
          <p:nvPr/>
        </p:nvCxnSpPr>
        <p:spPr>
          <a:xfrm flipV="1">
            <a:off x="2850204" y="3132306"/>
            <a:ext cx="6760724" cy="29183"/>
          </a:xfrm>
          <a:prstGeom prst="line">
            <a:avLst/>
          </a:prstGeom>
        </p:spPr>
        <p:style>
          <a:lnRef idx="3">
            <a:schemeClr val="accent4"/>
          </a:lnRef>
          <a:fillRef idx="0">
            <a:schemeClr val="accent4"/>
          </a:fillRef>
          <a:effectRef idx="2">
            <a:schemeClr val="accent4"/>
          </a:effectRef>
          <a:fontRef idx="minor">
            <a:schemeClr val="tx1"/>
          </a:fontRef>
        </p:style>
      </p:cxnSp>
      <p:cxnSp>
        <p:nvCxnSpPr>
          <p:cNvPr id="19" name="Straight Connector 18"/>
          <p:cNvCxnSpPr/>
          <p:nvPr/>
        </p:nvCxnSpPr>
        <p:spPr>
          <a:xfrm flipV="1">
            <a:off x="2850204" y="3346315"/>
            <a:ext cx="6760724" cy="60463"/>
          </a:xfrm>
          <a:prstGeom prst="line">
            <a:avLst/>
          </a:prstGeom>
        </p:spPr>
        <p:style>
          <a:lnRef idx="3">
            <a:schemeClr val="accent4"/>
          </a:lnRef>
          <a:fillRef idx="0">
            <a:schemeClr val="accent4"/>
          </a:fillRef>
          <a:effectRef idx="2">
            <a:schemeClr val="accent4"/>
          </a:effectRef>
          <a:fontRef idx="minor">
            <a:schemeClr val="tx1"/>
          </a:fontRef>
        </p:style>
      </p:cxnSp>
      <p:cxnSp>
        <p:nvCxnSpPr>
          <p:cNvPr id="22" name="Straight Connector 21"/>
          <p:cNvCxnSpPr/>
          <p:nvPr/>
        </p:nvCxnSpPr>
        <p:spPr>
          <a:xfrm flipV="1">
            <a:off x="2850204" y="3599234"/>
            <a:ext cx="6760724" cy="19455"/>
          </a:xfrm>
          <a:prstGeom prst="line">
            <a:avLst/>
          </a:prstGeom>
        </p:spPr>
        <p:style>
          <a:lnRef idx="3">
            <a:schemeClr val="accent4"/>
          </a:lnRef>
          <a:fillRef idx="0">
            <a:schemeClr val="accent4"/>
          </a:fillRef>
          <a:effectRef idx="2">
            <a:schemeClr val="accent4"/>
          </a:effectRef>
          <a:fontRef idx="minor">
            <a:schemeClr val="tx1"/>
          </a:fontRef>
        </p:style>
      </p:cxnSp>
      <p:cxnSp>
        <p:nvCxnSpPr>
          <p:cNvPr id="24" name="Straight Connector 23"/>
          <p:cNvCxnSpPr/>
          <p:nvPr/>
        </p:nvCxnSpPr>
        <p:spPr>
          <a:xfrm>
            <a:off x="2850203" y="3842426"/>
            <a:ext cx="6760725"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6" name="Straight Connector 25"/>
          <p:cNvCxnSpPr/>
          <p:nvPr/>
        </p:nvCxnSpPr>
        <p:spPr>
          <a:xfrm>
            <a:off x="2850203" y="4087715"/>
            <a:ext cx="6760725" cy="17357"/>
          </a:xfrm>
          <a:prstGeom prst="line">
            <a:avLst/>
          </a:prstGeom>
        </p:spPr>
        <p:style>
          <a:lnRef idx="3">
            <a:schemeClr val="accent4"/>
          </a:lnRef>
          <a:fillRef idx="0">
            <a:schemeClr val="accent4"/>
          </a:fillRef>
          <a:effectRef idx="2">
            <a:schemeClr val="accent4"/>
          </a:effectRef>
          <a:fontRef idx="minor">
            <a:schemeClr val="tx1"/>
          </a:fontRef>
        </p:style>
      </p:cxnSp>
      <p:cxnSp>
        <p:nvCxnSpPr>
          <p:cNvPr id="29" name="Straight Connector 28"/>
          <p:cNvCxnSpPr/>
          <p:nvPr/>
        </p:nvCxnSpPr>
        <p:spPr>
          <a:xfrm>
            <a:off x="2850203" y="4295429"/>
            <a:ext cx="1196503" cy="0"/>
          </a:xfrm>
          <a:prstGeom prst="line">
            <a:avLst/>
          </a:prstGeom>
        </p:spPr>
        <p:style>
          <a:lnRef idx="3">
            <a:schemeClr val="accent4"/>
          </a:lnRef>
          <a:fillRef idx="0">
            <a:schemeClr val="accent4"/>
          </a:fillRef>
          <a:effectRef idx="2">
            <a:schemeClr val="accent4"/>
          </a:effectRef>
          <a:fontRef idx="minor">
            <a:schemeClr val="tx1"/>
          </a:fontRef>
        </p:style>
      </p:cxnSp>
      <p:sp>
        <p:nvSpPr>
          <p:cNvPr id="7" name="Title 6" hidden="1"/>
          <p:cNvSpPr>
            <a:spLocks noGrp="1"/>
          </p:cNvSpPr>
          <p:nvPr>
            <p:ph type="title" idx="4294967295"/>
          </p:nvPr>
        </p:nvSpPr>
        <p:spPr/>
        <p:txBody>
          <a:bodyPr/>
          <a:lstStyle/>
          <a:p>
            <a:r>
              <a:rPr lang="en-US" sz="1800" i="1" kern="1200" dirty="0" smtClean="0">
                <a:solidFill>
                  <a:srgbClr val="000000"/>
                </a:solidFill>
                <a:effectLst/>
                <a:latin typeface="Times New Roman" panose="02020603050405020304" pitchFamily="18" charset="0"/>
                <a:ea typeface="+mn-ea"/>
                <a:cs typeface="Times New Roman" panose="02020603050405020304" pitchFamily="18" charset="0"/>
              </a:rPr>
              <a:t>Restoring the Soul after War </a:t>
            </a:r>
            <a:endParaRPr lang="en-US" dirty="0"/>
          </a:p>
        </p:txBody>
      </p:sp>
    </p:spTree>
    <p:extLst>
      <p:ext uri="{BB962C8B-B14F-4D97-AF65-F5344CB8AC3E}">
        <p14:creationId xmlns:p14="http://schemas.microsoft.com/office/powerpoint/2010/main" val="1788535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830" t="32104" r="33058" b="12199"/>
          <a:stretch/>
        </p:blipFill>
        <p:spPr>
          <a:xfrm>
            <a:off x="1415298" y="743896"/>
            <a:ext cx="8126625" cy="5291848"/>
          </a:xfrm>
          <a:prstGeom prst="rect">
            <a:avLst/>
          </a:prstGeom>
        </p:spPr>
      </p:pic>
      <p:sp>
        <p:nvSpPr>
          <p:cNvPr id="3" name="Slide Number Placeholder 2"/>
          <p:cNvSpPr>
            <a:spLocks noGrp="1"/>
          </p:cNvSpPr>
          <p:nvPr>
            <p:ph type="sldNum" sz="quarter" idx="12"/>
          </p:nvPr>
        </p:nvSpPr>
        <p:spPr/>
        <p:txBody>
          <a:bodyPr/>
          <a:lstStyle/>
          <a:p>
            <a:fld id="{53A87A70-6378-4869-BD7E-8F36370EAC81}" type="slidenum">
              <a:rPr lang="en-US" smtClean="0"/>
              <a:t>14</a:t>
            </a:fld>
            <a:endParaRPr lang="en-US"/>
          </a:p>
        </p:txBody>
      </p:sp>
    </p:spTree>
    <p:extLst>
      <p:ext uri="{BB962C8B-B14F-4D97-AF65-F5344CB8AC3E}">
        <p14:creationId xmlns:p14="http://schemas.microsoft.com/office/powerpoint/2010/main" val="3509101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3A87A70-6378-4869-BD7E-8F36370EAC81}" type="slidenum">
              <a:rPr lang="en-US" smtClean="0"/>
              <a:t>15</a:t>
            </a:fld>
            <a:endParaRPr lang="en-US"/>
          </a:p>
        </p:txBody>
      </p:sp>
      <p:sp>
        <p:nvSpPr>
          <p:cNvPr id="4" name="Title 3" hidden="1"/>
          <p:cNvSpPr>
            <a:spLocks noGrp="1"/>
          </p:cNvSpPr>
          <p:nvPr>
            <p:ph type="title" idx="4294967295"/>
          </p:nvPr>
        </p:nvSpPr>
        <p:spPr/>
        <p:txBody>
          <a:bodyPr/>
          <a:lstStyle/>
          <a:p>
            <a:r>
              <a:rPr lang="en-US" dirty="0" smtClean="0"/>
              <a:t>Power of Attorney</a:t>
            </a:r>
            <a:endParaRPr lang="en-US" dirty="0"/>
          </a:p>
        </p:txBody>
      </p:sp>
      <p:pic>
        <p:nvPicPr>
          <p:cNvPr id="2" name="Picture 1" descr="Power of attorney form from civil war era."/>
          <p:cNvPicPr>
            <a:picLocks noChangeAspect="1"/>
          </p:cNvPicPr>
          <p:nvPr/>
        </p:nvPicPr>
        <p:blipFill rotWithShape="1">
          <a:blip r:embed="rId3"/>
          <a:srcRect l="22894" t="20851" r="39522"/>
          <a:stretch/>
        </p:blipFill>
        <p:spPr>
          <a:xfrm>
            <a:off x="2810781" y="321013"/>
            <a:ext cx="4582240" cy="5428034"/>
          </a:xfrm>
          <a:prstGeom prst="rect">
            <a:avLst/>
          </a:prstGeom>
        </p:spPr>
      </p:pic>
    </p:spTree>
    <p:extLst>
      <p:ext uri="{BB962C8B-B14F-4D97-AF65-F5344CB8AC3E}">
        <p14:creationId xmlns:p14="http://schemas.microsoft.com/office/powerpoint/2010/main" val="1038115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3A87A70-6378-4869-BD7E-8F36370EAC81}" type="slidenum">
              <a:rPr lang="en-US" smtClean="0"/>
              <a:t>16</a:t>
            </a:fld>
            <a:endParaRPr lang="en-US"/>
          </a:p>
        </p:txBody>
      </p:sp>
      <p:pic>
        <p:nvPicPr>
          <p:cNvPr id="2" name="Picture 1"/>
          <p:cNvPicPr>
            <a:picLocks noChangeAspect="1"/>
          </p:cNvPicPr>
          <p:nvPr/>
        </p:nvPicPr>
        <p:blipFill rotWithShape="1">
          <a:blip r:embed="rId2"/>
          <a:srcRect l="22899" t="57895" r="36968"/>
          <a:stretch/>
        </p:blipFill>
        <p:spPr>
          <a:xfrm>
            <a:off x="1422400" y="342004"/>
            <a:ext cx="7800820" cy="4603602"/>
          </a:xfrm>
          <a:prstGeom prst="rect">
            <a:avLst/>
          </a:prstGeom>
        </p:spPr>
      </p:pic>
      <p:cxnSp>
        <p:nvCxnSpPr>
          <p:cNvPr id="4" name="Straight Connector 3"/>
          <p:cNvCxnSpPr/>
          <p:nvPr/>
        </p:nvCxnSpPr>
        <p:spPr>
          <a:xfrm>
            <a:off x="2247089" y="603115"/>
            <a:ext cx="6916366" cy="9728"/>
          </a:xfrm>
          <a:prstGeom prst="line">
            <a:avLst/>
          </a:prstGeom>
        </p:spPr>
        <p:style>
          <a:lnRef idx="3">
            <a:schemeClr val="accent4"/>
          </a:lnRef>
          <a:fillRef idx="0">
            <a:schemeClr val="accent4"/>
          </a:fillRef>
          <a:effectRef idx="2">
            <a:schemeClr val="accent4"/>
          </a:effectRef>
          <a:fontRef idx="minor">
            <a:schemeClr val="tx1"/>
          </a:fontRef>
        </p:style>
      </p:cxnSp>
      <p:cxnSp>
        <p:nvCxnSpPr>
          <p:cNvPr id="6" name="Straight Connector 5"/>
          <p:cNvCxnSpPr/>
          <p:nvPr/>
        </p:nvCxnSpPr>
        <p:spPr>
          <a:xfrm>
            <a:off x="1770434" y="817123"/>
            <a:ext cx="7276289" cy="29183"/>
          </a:xfrm>
          <a:prstGeom prst="line">
            <a:avLst/>
          </a:prstGeom>
        </p:spPr>
        <p:style>
          <a:lnRef idx="3">
            <a:schemeClr val="accent4"/>
          </a:lnRef>
          <a:fillRef idx="0">
            <a:schemeClr val="accent4"/>
          </a:fillRef>
          <a:effectRef idx="2">
            <a:schemeClr val="accent4"/>
          </a:effectRef>
          <a:fontRef idx="minor">
            <a:schemeClr val="tx1"/>
          </a:fontRef>
        </p:style>
      </p:cxnSp>
      <p:cxnSp>
        <p:nvCxnSpPr>
          <p:cNvPr id="8" name="Straight Connector 7"/>
          <p:cNvCxnSpPr/>
          <p:nvPr/>
        </p:nvCxnSpPr>
        <p:spPr>
          <a:xfrm>
            <a:off x="1770434" y="1040860"/>
            <a:ext cx="6653719" cy="9727"/>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69680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3A87A70-6378-4869-BD7E-8F36370EAC81}" type="slidenum">
              <a:rPr lang="en-US" smtClean="0"/>
              <a:t>17</a:t>
            </a:fld>
            <a:endParaRPr lang="en-US"/>
          </a:p>
        </p:txBody>
      </p:sp>
      <p:pic>
        <p:nvPicPr>
          <p:cNvPr id="2" name="Picture 1" descr="Union Army Data website"/>
          <p:cNvPicPr>
            <a:picLocks noChangeAspect="1"/>
          </p:cNvPicPr>
          <p:nvPr/>
        </p:nvPicPr>
        <p:blipFill rotWithShape="1">
          <a:blip r:embed="rId2"/>
          <a:srcRect l="18947" t="1986" r="19973"/>
          <a:stretch/>
        </p:blipFill>
        <p:spPr>
          <a:xfrm>
            <a:off x="495300" y="136187"/>
            <a:ext cx="9261543" cy="6721813"/>
          </a:xfrm>
          <a:prstGeom prst="rect">
            <a:avLst/>
          </a:prstGeom>
        </p:spPr>
      </p:pic>
      <p:sp>
        <p:nvSpPr>
          <p:cNvPr id="4" name="Title 3" hidden="1"/>
          <p:cNvSpPr>
            <a:spLocks noGrp="1"/>
          </p:cNvSpPr>
          <p:nvPr>
            <p:ph type="title" idx="4294967295"/>
          </p:nvPr>
        </p:nvSpPr>
        <p:spPr/>
        <p:txBody>
          <a:bodyPr/>
          <a:lstStyle/>
          <a:p>
            <a:r>
              <a:rPr lang="en-US" dirty="0" smtClean="0"/>
              <a:t>Union Army Data website</a:t>
            </a:r>
            <a:endParaRPr lang="en-US" dirty="0"/>
          </a:p>
        </p:txBody>
      </p:sp>
    </p:spTree>
    <p:extLst>
      <p:ext uri="{BB962C8B-B14F-4D97-AF65-F5344CB8AC3E}">
        <p14:creationId xmlns:p14="http://schemas.microsoft.com/office/powerpoint/2010/main" val="2602248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87A70-6378-4869-BD7E-8F36370EAC81}" type="slidenum">
              <a:rPr lang="en-US" smtClean="0"/>
              <a:t>18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614940839"/>
              </p:ext>
            </p:extLst>
          </p:nvPr>
        </p:nvGraphicFramePr>
        <p:xfrm>
          <a:off x="1333500" y="431801"/>
          <a:ext cx="8826500" cy="5924548"/>
        </p:xfrm>
        <a:graphic>
          <a:graphicData uri="http://schemas.openxmlformats.org/drawingml/2006/table">
            <a:tbl>
              <a:tblPr firstRow="1" bandRow="1">
                <a:tableStyleId>{5C22544A-7EE6-4342-B048-85BDC9FD1C3A}</a:tableStyleId>
              </a:tblPr>
              <a:tblGrid>
                <a:gridCol w="5341456">
                  <a:extLst>
                    <a:ext uri="{9D8B030D-6E8A-4147-A177-3AD203B41FA5}">
                      <a16:colId xmlns:a16="http://schemas.microsoft.com/office/drawing/2014/main" val="3449940818"/>
                    </a:ext>
                  </a:extLst>
                </a:gridCol>
                <a:gridCol w="3485044">
                  <a:extLst>
                    <a:ext uri="{9D8B030D-6E8A-4147-A177-3AD203B41FA5}">
                      <a16:colId xmlns:a16="http://schemas.microsoft.com/office/drawing/2014/main" val="126649508"/>
                    </a:ext>
                  </a:extLst>
                </a:gridCol>
              </a:tblGrid>
              <a:tr h="954595">
                <a:tc gridSpan="2">
                  <a:txBody>
                    <a:bodyPr/>
                    <a:lstStyle/>
                    <a:p>
                      <a:r>
                        <a:rPr lang="en-US" sz="2800" b="1" dirty="0">
                          <a:solidFill>
                            <a:schemeClr val="tx1"/>
                          </a:solidFill>
                        </a:rPr>
                        <a:t>Table</a:t>
                      </a:r>
                      <a:r>
                        <a:rPr lang="en-US" sz="2800" b="1" baseline="0" dirty="0">
                          <a:solidFill>
                            <a:schemeClr val="tx1"/>
                          </a:solidFill>
                        </a:rPr>
                        <a:t> 1: Men reported as “insane,” 1880 U.S. </a:t>
                      </a:r>
                      <a:r>
                        <a:rPr lang="en-US" sz="2800" b="1" baseline="0" dirty="0" err="1">
                          <a:solidFill>
                            <a:schemeClr val="tx1"/>
                          </a:solidFill>
                        </a:rPr>
                        <a:t>Census</a:t>
                      </a:r>
                      <a:r>
                        <a:rPr lang="en-US" sz="2800" b="1" dirty="0" err="1"/>
                        <a:t>n</a:t>
                      </a:r>
                      <a:r>
                        <a:rPr lang="en-US" sz="2800" b="1" dirty="0"/>
                        <a:t> </a:t>
                      </a:r>
                      <a:r>
                        <a:rPr lang="en-US" dirty="0"/>
                        <a:t>reported as “insane,” 1880 U.S. Census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3271656340"/>
                  </a:ext>
                </a:extLst>
              </a:tr>
              <a:tr h="55305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9812219"/>
                  </a:ext>
                </a:extLst>
              </a:tr>
              <a:tr h="55305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i="1" dirty="0"/>
                        <a:t>Number insane per 10,000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4187919"/>
                  </a:ext>
                </a:extLst>
              </a:tr>
              <a:tr h="954595">
                <a:tc>
                  <a:txBody>
                    <a:bodyPr/>
                    <a:lstStyle/>
                    <a:p>
                      <a:r>
                        <a:rPr lang="en-US" dirty="0"/>
                        <a:t>Veterans in EI Urban sample</a:t>
                      </a:r>
                      <a:r>
                        <a:rPr lang="en-US" baseline="30000" dirty="0"/>
                        <a:t>1</a:t>
                      </a:r>
                    </a:p>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712311"/>
                  </a:ext>
                </a:extLst>
              </a:tr>
              <a:tr h="545483">
                <a:tc>
                  <a:txBody>
                    <a:bodyPr/>
                    <a:lstStyle/>
                    <a:p>
                      <a:r>
                        <a:rPr lang="en-US" dirty="0"/>
                        <a:t>All white men 30-60</a:t>
                      </a:r>
                      <a:r>
                        <a:rPr lang="en-US" baseline="30000" dirty="0"/>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35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5230684"/>
                  </a:ext>
                </a:extLst>
              </a:tr>
              <a:tr h="545483">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389319"/>
                  </a:ext>
                </a:extLst>
              </a:tr>
              <a:tr h="681853">
                <a:tc gridSpan="2">
                  <a:txBody>
                    <a:bodyPr/>
                    <a:lstStyle/>
                    <a:p>
                      <a:r>
                        <a:rPr lang="en-US" sz="1200" b="0" kern="1200" baseline="30000" dirty="0">
                          <a:solidFill>
                            <a:schemeClr val="dk1"/>
                          </a:solidFill>
                          <a:effectLst/>
                          <a:latin typeface="+mn-lt"/>
                          <a:ea typeface="+mn-ea"/>
                          <a:cs typeface="+mn-cs"/>
                        </a:rPr>
                        <a:t>1</a:t>
                      </a:r>
                      <a:r>
                        <a:rPr lang="en-US" sz="1200" b="0" kern="1200" dirty="0">
                          <a:solidFill>
                            <a:schemeClr val="dk1"/>
                          </a:solidFill>
                          <a:effectLst/>
                          <a:latin typeface="+mn-lt"/>
                          <a:ea typeface="+mn-ea"/>
                          <a:cs typeface="+mn-cs"/>
                        </a:rPr>
                        <a:t>Robert W. </a:t>
                      </a:r>
                      <a:r>
                        <a:rPr lang="en-US" sz="1200" b="0" kern="1200" dirty="0" err="1">
                          <a:solidFill>
                            <a:schemeClr val="dk1"/>
                          </a:solidFill>
                          <a:effectLst/>
                          <a:latin typeface="+mn-lt"/>
                          <a:ea typeface="+mn-ea"/>
                          <a:cs typeface="+mn-cs"/>
                        </a:rPr>
                        <a:t>Fogel</a:t>
                      </a:r>
                      <a:r>
                        <a:rPr lang="en-US" sz="1200" b="0" kern="1200" dirty="0">
                          <a:solidFill>
                            <a:schemeClr val="dk1"/>
                          </a:solidFill>
                          <a:effectLst/>
                          <a:latin typeface="+mn-lt"/>
                          <a:ea typeface="+mn-ea"/>
                          <a:cs typeface="+mn-cs"/>
                        </a:rPr>
                        <a:t> et al., </a:t>
                      </a:r>
                      <a:r>
                        <a:rPr lang="en-US" sz="1200" b="0" i="1" kern="1200" dirty="0">
                          <a:solidFill>
                            <a:schemeClr val="dk1"/>
                          </a:solidFill>
                          <a:effectLst/>
                          <a:latin typeface="+mn-lt"/>
                          <a:ea typeface="+mn-ea"/>
                          <a:cs typeface="+mn-cs"/>
                        </a:rPr>
                        <a:t>The Impact of Urban Disparities on Aging and Mortality </a:t>
                      </a:r>
                      <a:r>
                        <a:rPr lang="en-US" sz="1200" b="0" kern="1200" dirty="0">
                          <a:solidFill>
                            <a:schemeClr val="dk1"/>
                          </a:solidFill>
                          <a:effectLst/>
                          <a:latin typeface="+mn-lt"/>
                          <a:ea typeface="+mn-ea"/>
                          <a:cs typeface="+mn-cs"/>
                        </a:rPr>
                        <a:t>[machine-readable database] (Chicago: Center for Population Economics, University of Chicago, 2015).</a:t>
                      </a:r>
                      <a:endParaRPr lang="en-US"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6695533"/>
                  </a:ext>
                </a:extLst>
              </a:tr>
              <a:tr h="1136423">
                <a:tc gridSpan="2">
                  <a:txBody>
                    <a:bodyPr/>
                    <a:lstStyle/>
                    <a:p>
                      <a:r>
                        <a:rPr lang="en-US" sz="1200" kern="1200" baseline="30000" dirty="0">
                          <a:solidFill>
                            <a:schemeClr val="dk1"/>
                          </a:solidFill>
                          <a:effectLst/>
                          <a:latin typeface="+mn-lt"/>
                          <a:ea typeface="+mn-ea"/>
                          <a:cs typeface="+mn-cs"/>
                        </a:rPr>
                        <a:t>2</a:t>
                      </a:r>
                      <a:r>
                        <a:rPr lang="en-US" sz="1200" kern="1200" dirty="0">
                          <a:solidFill>
                            <a:schemeClr val="dk1"/>
                          </a:solidFill>
                          <a:effectLst/>
                          <a:latin typeface="+mn-lt"/>
                          <a:ea typeface="+mn-ea"/>
                          <a:cs typeface="+mn-cs"/>
                        </a:rPr>
                        <a:t>Steven </a:t>
                      </a:r>
                      <a:r>
                        <a:rPr lang="en-US" sz="1200" kern="1200" dirty="0" err="1">
                          <a:solidFill>
                            <a:schemeClr val="dk1"/>
                          </a:solidFill>
                          <a:effectLst/>
                          <a:latin typeface="+mn-lt"/>
                          <a:ea typeface="+mn-ea"/>
                          <a:cs typeface="+mn-cs"/>
                        </a:rPr>
                        <a:t>Ruggles</a:t>
                      </a:r>
                      <a:r>
                        <a:rPr lang="en-US" sz="1200" kern="1200" dirty="0">
                          <a:solidFill>
                            <a:schemeClr val="dk1"/>
                          </a:solidFill>
                          <a:effectLst/>
                          <a:latin typeface="+mn-lt"/>
                          <a:ea typeface="+mn-ea"/>
                          <a:cs typeface="+mn-cs"/>
                        </a:rPr>
                        <a:t> et al., </a:t>
                      </a:r>
                      <a:r>
                        <a:rPr lang="en-US" sz="1200" i="1" kern="1200" dirty="0">
                          <a:solidFill>
                            <a:schemeClr val="dk1"/>
                          </a:solidFill>
                          <a:effectLst/>
                          <a:latin typeface="+mn-lt"/>
                          <a:ea typeface="+mn-ea"/>
                          <a:cs typeface="+mn-cs"/>
                        </a:rPr>
                        <a:t>Integrated Public Use Microdata Series: Version 6.0</a:t>
                      </a:r>
                      <a:r>
                        <a:rPr lang="en-US" sz="1200" kern="1200" dirty="0">
                          <a:solidFill>
                            <a:schemeClr val="dk1"/>
                          </a:solidFill>
                          <a:effectLst/>
                          <a:latin typeface="+mn-lt"/>
                          <a:ea typeface="+mn-ea"/>
                          <a:cs typeface="+mn-cs"/>
                        </a:rPr>
                        <a:t> [machine-readable database] (Minneapolis: University of Minnesota, 2015).</a:t>
                      </a:r>
                    </a:p>
                    <a:p>
                      <a:endParaRPr lang="en-US" sz="1200" kern="1200" baseline="30000" dirty="0">
                        <a:solidFill>
                          <a:schemeClr val="dk1"/>
                        </a:solidFill>
                        <a:effectLst/>
                        <a:latin typeface="+mn-lt"/>
                        <a:ea typeface="+mn-ea"/>
                        <a:cs typeface="+mn-cs"/>
                      </a:endParaRPr>
                    </a:p>
                    <a:p>
                      <a:r>
                        <a:rPr lang="en-US" sz="1200" kern="1200" baseline="0" dirty="0">
                          <a:solidFill>
                            <a:schemeClr val="dk1"/>
                          </a:solidFill>
                          <a:effectLst/>
                          <a:latin typeface="+mn-lt"/>
                          <a:ea typeface="+mn-ea"/>
                          <a:cs typeface="+mn-cs"/>
                        </a:rPr>
                        <a:t>Rates adjusted for age distributions. </a:t>
                      </a:r>
                      <a:endParaRPr lang="en-US" sz="1200" baseline="30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7817731"/>
                  </a:ext>
                </a:extLst>
              </a:tr>
            </a:tbl>
          </a:graphicData>
        </a:graphic>
      </p:graphicFrame>
      <p:sp>
        <p:nvSpPr>
          <p:cNvPr id="3" name="Title 2" hidden="1"/>
          <p:cNvSpPr>
            <a:spLocks noGrp="1"/>
          </p:cNvSpPr>
          <p:nvPr>
            <p:ph type="title" idx="4294967295"/>
          </p:nvPr>
        </p:nvSpPr>
        <p:spPr/>
        <p:txBody>
          <a:bodyPr/>
          <a:lstStyle/>
          <a:p>
            <a:r>
              <a:rPr lang="en-US" sz="1800" b="1" kern="1200" baseline="0" dirty="0" smtClean="0">
                <a:solidFill>
                  <a:srgbClr val="000000"/>
                </a:solidFill>
                <a:effectLst/>
                <a:latin typeface="Times New Roman" panose="02020603050405020304" pitchFamily="18" charset="0"/>
                <a:ea typeface="+mn-ea"/>
                <a:cs typeface="+mn-cs"/>
              </a:rPr>
              <a:t>Men reported as “insane,” 1880 U.S. </a:t>
            </a:r>
            <a:r>
              <a:rPr lang="en-US" sz="1800" b="1" kern="1200" baseline="0" dirty="0" err="1" smtClean="0">
                <a:solidFill>
                  <a:srgbClr val="000000"/>
                </a:solidFill>
                <a:effectLst/>
                <a:latin typeface="Times New Roman" panose="02020603050405020304" pitchFamily="18" charset="0"/>
                <a:ea typeface="+mn-ea"/>
                <a:cs typeface="+mn-cs"/>
              </a:rPr>
              <a:t>Census</a:t>
            </a:r>
            <a:r>
              <a:rPr lang="en-US" sz="1800" b="1" kern="1200" dirty="0" err="1" smtClean="0">
                <a:solidFill>
                  <a:srgbClr val="FFFFFF"/>
                </a:solidFill>
                <a:effectLst/>
                <a:latin typeface="Times New Roman" panose="02020603050405020304" pitchFamily="18" charset="0"/>
                <a:ea typeface="+mn-ea"/>
                <a:cs typeface="+mn-cs"/>
              </a:rPr>
              <a:t>n</a:t>
            </a:r>
            <a:r>
              <a:rPr lang="en-US" sz="1800" b="1" kern="1200" dirty="0" smtClean="0">
                <a:solidFill>
                  <a:srgbClr val="FFFFFF"/>
                </a:solidFill>
                <a:effectLst/>
                <a:latin typeface="Times New Roman" panose="02020603050405020304" pitchFamily="18" charset="0"/>
                <a:ea typeface="+mn-ea"/>
                <a:cs typeface="+mn-cs"/>
              </a:rPr>
              <a:t> reported </a:t>
            </a:r>
            <a:endParaRPr lang="en-US" dirty="0"/>
          </a:p>
        </p:txBody>
      </p:sp>
    </p:spTree>
    <p:extLst>
      <p:ext uri="{BB962C8B-B14F-4D97-AF65-F5344CB8AC3E}">
        <p14:creationId xmlns:p14="http://schemas.microsoft.com/office/powerpoint/2010/main" val="533857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87A70-6378-4869-BD7E-8F36370EAC81}" type="slidenum">
              <a:rPr lang="en-US" smtClean="0"/>
              <a:t>19</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023000713"/>
              </p:ext>
            </p:extLst>
          </p:nvPr>
        </p:nvGraphicFramePr>
        <p:xfrm>
          <a:off x="368300" y="584199"/>
          <a:ext cx="9086985" cy="5615171"/>
        </p:xfrm>
        <a:graphic>
          <a:graphicData uri="http://schemas.openxmlformats.org/drawingml/2006/table">
            <a:tbl>
              <a:tblPr firstRow="1" bandRow="1">
                <a:tableStyleId>{5C22544A-7EE6-4342-B048-85BDC9FD1C3A}</a:tableStyleId>
              </a:tblPr>
              <a:tblGrid>
                <a:gridCol w="5499092">
                  <a:extLst>
                    <a:ext uri="{9D8B030D-6E8A-4147-A177-3AD203B41FA5}">
                      <a16:colId xmlns:a16="http://schemas.microsoft.com/office/drawing/2014/main" val="3449940818"/>
                    </a:ext>
                  </a:extLst>
                </a:gridCol>
                <a:gridCol w="3587893">
                  <a:extLst>
                    <a:ext uri="{9D8B030D-6E8A-4147-A177-3AD203B41FA5}">
                      <a16:colId xmlns:a16="http://schemas.microsoft.com/office/drawing/2014/main" val="126649508"/>
                    </a:ext>
                  </a:extLst>
                </a:gridCol>
              </a:tblGrid>
              <a:tr h="828811">
                <a:tc gridSpan="2">
                  <a:txBody>
                    <a:bodyPr/>
                    <a:lstStyle/>
                    <a:p>
                      <a:r>
                        <a:rPr lang="en-US" sz="2800" dirty="0">
                          <a:solidFill>
                            <a:schemeClr val="tx1"/>
                          </a:solidFill>
                        </a:rPr>
                        <a:t>Table</a:t>
                      </a:r>
                      <a:r>
                        <a:rPr lang="en-US" sz="2800" baseline="0" dirty="0">
                          <a:solidFill>
                            <a:schemeClr val="tx1"/>
                          </a:solidFill>
                        </a:rPr>
                        <a:t> 2: Men reported as “insane,” 1880 U.S. Census and pension </a:t>
                      </a:r>
                      <a:r>
                        <a:rPr lang="en-US" sz="2800" baseline="0" dirty="0" err="1">
                          <a:solidFill>
                            <a:schemeClr val="tx1"/>
                          </a:solidFill>
                        </a:rPr>
                        <a:t>examinations</a:t>
                      </a:r>
                      <a:r>
                        <a:rPr lang="en-US" sz="2800" dirty="0" err="1"/>
                        <a:t>n</a:t>
                      </a:r>
                      <a:r>
                        <a:rPr lang="en-US" sz="2800" dirty="0"/>
                        <a:t> </a:t>
                      </a:r>
                      <a:r>
                        <a:rPr lang="en-US" dirty="0"/>
                        <a:t>reported as “insane,” 1880 U.S. Census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3271656340"/>
                  </a:ext>
                </a:extLst>
              </a:tr>
              <a:tr h="48018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9812219"/>
                  </a:ext>
                </a:extLst>
              </a:tr>
              <a:tr h="48018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i="1" dirty="0"/>
                        <a:t>Number insane per 10,000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4187919"/>
                  </a:ext>
                </a:extLst>
              </a:tr>
              <a:tr h="1184017">
                <a:tc>
                  <a:txBody>
                    <a:bodyPr/>
                    <a:lstStyle/>
                    <a:p>
                      <a:r>
                        <a:rPr lang="en-US" dirty="0"/>
                        <a:t>Veterans in EI Urban sample (including</a:t>
                      </a:r>
                    </a:p>
                    <a:p>
                      <a:r>
                        <a:rPr lang="en-US" baseline="0" dirty="0"/>
                        <a:t>pension examinations)</a:t>
                      </a:r>
                      <a:r>
                        <a:rPr lang="en-US" baseline="30000" dirty="0"/>
                        <a:t>1</a:t>
                      </a:r>
                    </a:p>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67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712311"/>
                  </a:ext>
                </a:extLst>
              </a:tr>
              <a:tr h="473607">
                <a:tc>
                  <a:txBody>
                    <a:bodyPr/>
                    <a:lstStyle/>
                    <a:p>
                      <a:r>
                        <a:rPr lang="en-US" dirty="0"/>
                        <a:t>All white men 30-60</a:t>
                      </a:r>
                      <a:r>
                        <a:rPr lang="en-US" baseline="30000" dirty="0"/>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35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5230684"/>
                  </a:ext>
                </a:extLst>
              </a:tr>
              <a:tr h="473607">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389319"/>
                  </a:ext>
                </a:extLst>
              </a:tr>
              <a:tr h="592009">
                <a:tc gridSpan="2">
                  <a:txBody>
                    <a:bodyPr/>
                    <a:lstStyle/>
                    <a:p>
                      <a:r>
                        <a:rPr lang="en-US" sz="1200" b="0" kern="1200" baseline="30000" dirty="0">
                          <a:solidFill>
                            <a:schemeClr val="dk1"/>
                          </a:solidFill>
                          <a:effectLst/>
                          <a:latin typeface="+mn-lt"/>
                          <a:ea typeface="+mn-ea"/>
                          <a:cs typeface="+mn-cs"/>
                        </a:rPr>
                        <a:t>1</a:t>
                      </a:r>
                      <a:r>
                        <a:rPr lang="en-US" sz="1200" b="0" kern="1200" dirty="0">
                          <a:solidFill>
                            <a:schemeClr val="dk1"/>
                          </a:solidFill>
                          <a:effectLst/>
                          <a:latin typeface="+mn-lt"/>
                          <a:ea typeface="+mn-ea"/>
                          <a:cs typeface="+mn-cs"/>
                        </a:rPr>
                        <a:t>Robert W. </a:t>
                      </a:r>
                      <a:r>
                        <a:rPr lang="en-US" sz="1200" b="0" kern="1200" dirty="0" err="1">
                          <a:solidFill>
                            <a:schemeClr val="dk1"/>
                          </a:solidFill>
                          <a:effectLst/>
                          <a:latin typeface="+mn-lt"/>
                          <a:ea typeface="+mn-ea"/>
                          <a:cs typeface="+mn-cs"/>
                        </a:rPr>
                        <a:t>Fogel</a:t>
                      </a:r>
                      <a:r>
                        <a:rPr lang="en-US" sz="1200" b="0" kern="1200" dirty="0">
                          <a:solidFill>
                            <a:schemeClr val="dk1"/>
                          </a:solidFill>
                          <a:effectLst/>
                          <a:latin typeface="+mn-lt"/>
                          <a:ea typeface="+mn-ea"/>
                          <a:cs typeface="+mn-cs"/>
                        </a:rPr>
                        <a:t> et al., </a:t>
                      </a:r>
                      <a:r>
                        <a:rPr lang="en-US" sz="1200" b="0" i="1" kern="1200" dirty="0">
                          <a:solidFill>
                            <a:schemeClr val="dk1"/>
                          </a:solidFill>
                          <a:effectLst/>
                          <a:latin typeface="+mn-lt"/>
                          <a:ea typeface="+mn-ea"/>
                          <a:cs typeface="+mn-cs"/>
                        </a:rPr>
                        <a:t>The Impact of Urban Disparities on Aging and Mortality </a:t>
                      </a:r>
                      <a:r>
                        <a:rPr lang="en-US" sz="1200" b="0" kern="1200" dirty="0">
                          <a:solidFill>
                            <a:schemeClr val="dk1"/>
                          </a:solidFill>
                          <a:effectLst/>
                          <a:latin typeface="+mn-lt"/>
                          <a:ea typeface="+mn-ea"/>
                          <a:cs typeface="+mn-cs"/>
                        </a:rPr>
                        <a:t>[machine-readable database] (Chicago: Center for Population Economics, University of Chicago, 2015).</a:t>
                      </a:r>
                      <a:endParaRPr lang="en-US"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6695533"/>
                  </a:ext>
                </a:extLst>
              </a:tr>
              <a:tr h="986681">
                <a:tc gridSpan="2">
                  <a:txBody>
                    <a:bodyPr/>
                    <a:lstStyle/>
                    <a:p>
                      <a:r>
                        <a:rPr lang="en-US" sz="1200" kern="1200" baseline="30000" dirty="0">
                          <a:solidFill>
                            <a:schemeClr val="dk1"/>
                          </a:solidFill>
                          <a:effectLst/>
                          <a:latin typeface="+mn-lt"/>
                          <a:ea typeface="+mn-ea"/>
                          <a:cs typeface="+mn-cs"/>
                        </a:rPr>
                        <a:t>2</a:t>
                      </a:r>
                      <a:r>
                        <a:rPr lang="en-US" sz="1200" kern="1200" dirty="0">
                          <a:solidFill>
                            <a:schemeClr val="dk1"/>
                          </a:solidFill>
                          <a:effectLst/>
                          <a:latin typeface="+mn-lt"/>
                          <a:ea typeface="+mn-ea"/>
                          <a:cs typeface="+mn-cs"/>
                        </a:rPr>
                        <a:t>Steven </a:t>
                      </a:r>
                      <a:r>
                        <a:rPr lang="en-US" sz="1200" kern="1200" dirty="0" err="1">
                          <a:solidFill>
                            <a:schemeClr val="dk1"/>
                          </a:solidFill>
                          <a:effectLst/>
                          <a:latin typeface="+mn-lt"/>
                          <a:ea typeface="+mn-ea"/>
                          <a:cs typeface="+mn-cs"/>
                        </a:rPr>
                        <a:t>Ruggles</a:t>
                      </a:r>
                      <a:r>
                        <a:rPr lang="en-US" sz="1200" kern="1200" dirty="0">
                          <a:solidFill>
                            <a:schemeClr val="dk1"/>
                          </a:solidFill>
                          <a:effectLst/>
                          <a:latin typeface="+mn-lt"/>
                          <a:ea typeface="+mn-ea"/>
                          <a:cs typeface="+mn-cs"/>
                        </a:rPr>
                        <a:t> et al., </a:t>
                      </a:r>
                      <a:r>
                        <a:rPr lang="en-US" sz="1200" i="1" kern="1200" dirty="0">
                          <a:solidFill>
                            <a:schemeClr val="dk1"/>
                          </a:solidFill>
                          <a:effectLst/>
                          <a:latin typeface="+mn-lt"/>
                          <a:ea typeface="+mn-ea"/>
                          <a:cs typeface="+mn-cs"/>
                        </a:rPr>
                        <a:t>Integrated Public Use Microdata Series: Version 6.0</a:t>
                      </a:r>
                      <a:r>
                        <a:rPr lang="en-US" sz="1200" kern="1200" dirty="0">
                          <a:solidFill>
                            <a:schemeClr val="dk1"/>
                          </a:solidFill>
                          <a:effectLst/>
                          <a:latin typeface="+mn-lt"/>
                          <a:ea typeface="+mn-ea"/>
                          <a:cs typeface="+mn-cs"/>
                        </a:rPr>
                        <a:t> [machine-readable database] (Minneapolis: University of Minnesota, 2015).</a:t>
                      </a:r>
                    </a:p>
                    <a:p>
                      <a:endParaRPr lang="en-US" sz="1200" kern="1200" baseline="30000" dirty="0">
                        <a:solidFill>
                          <a:schemeClr val="dk1"/>
                        </a:solidFill>
                        <a:effectLst/>
                        <a:latin typeface="+mn-lt"/>
                        <a:ea typeface="+mn-ea"/>
                        <a:cs typeface="+mn-cs"/>
                      </a:endParaRPr>
                    </a:p>
                    <a:p>
                      <a:r>
                        <a:rPr lang="en-US" sz="1200" kern="1200" baseline="0" dirty="0">
                          <a:solidFill>
                            <a:schemeClr val="dk1"/>
                          </a:solidFill>
                          <a:effectLst/>
                          <a:latin typeface="+mn-lt"/>
                          <a:ea typeface="+mn-ea"/>
                          <a:cs typeface="+mn-cs"/>
                        </a:rPr>
                        <a:t>Rates adjusted for age distributions.</a:t>
                      </a:r>
                      <a:endParaRPr lang="en-US" sz="1200" baseline="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7817731"/>
                  </a:ext>
                </a:extLst>
              </a:tr>
            </a:tbl>
          </a:graphicData>
        </a:graphic>
      </p:graphicFrame>
      <p:sp>
        <p:nvSpPr>
          <p:cNvPr id="3" name="Title 2" hidden="1"/>
          <p:cNvSpPr>
            <a:spLocks noGrp="1"/>
          </p:cNvSpPr>
          <p:nvPr>
            <p:ph type="title" idx="4294967295"/>
          </p:nvPr>
        </p:nvSpPr>
        <p:spPr/>
        <p:txBody>
          <a:bodyPr/>
          <a:lstStyle/>
          <a:p>
            <a:r>
              <a:rPr lang="en-US" sz="1800" b="1" kern="1200" baseline="0" dirty="0" smtClean="0">
                <a:solidFill>
                  <a:srgbClr val="000000"/>
                </a:solidFill>
                <a:effectLst/>
                <a:latin typeface="Times New Roman" panose="02020603050405020304" pitchFamily="18" charset="0"/>
                <a:ea typeface="+mn-ea"/>
                <a:cs typeface="+mn-cs"/>
              </a:rPr>
              <a:t>Men reported as “insane,” 1880 U.S. Census and pension </a:t>
            </a:r>
            <a:r>
              <a:rPr lang="en-US" sz="1800" b="1" kern="1200" baseline="0" dirty="0" err="1" smtClean="0">
                <a:solidFill>
                  <a:srgbClr val="000000"/>
                </a:solidFill>
                <a:effectLst/>
                <a:latin typeface="Times New Roman" panose="02020603050405020304" pitchFamily="18" charset="0"/>
                <a:ea typeface="+mn-ea"/>
                <a:cs typeface="+mn-cs"/>
              </a:rPr>
              <a:t>examinations</a:t>
            </a:r>
            <a:r>
              <a:rPr lang="en-US" sz="1800" b="1" kern="1200" dirty="0" err="1" smtClean="0">
                <a:solidFill>
                  <a:srgbClr val="FFFFFF"/>
                </a:solidFill>
                <a:effectLst/>
                <a:latin typeface="Times New Roman" panose="02020603050405020304" pitchFamily="18" charset="0"/>
                <a:ea typeface="+mn-ea"/>
                <a:cs typeface="+mn-cs"/>
              </a:rPr>
              <a:t>n</a:t>
            </a:r>
            <a:r>
              <a:rPr lang="en-US" sz="1800" b="1" kern="1200" dirty="0" smtClean="0">
                <a:solidFill>
                  <a:srgbClr val="FFFFFF"/>
                </a:solidFill>
                <a:effectLst/>
                <a:latin typeface="Times New Roman" panose="02020603050405020304" pitchFamily="18" charset="0"/>
                <a:ea typeface="+mn-ea"/>
                <a:cs typeface="+mn-cs"/>
              </a:rPr>
              <a:t> </a:t>
            </a:r>
            <a:endParaRPr lang="en-US" dirty="0"/>
          </a:p>
        </p:txBody>
      </p:sp>
    </p:spTree>
    <p:extLst>
      <p:ext uri="{BB962C8B-B14F-4D97-AF65-F5344CB8AC3E}">
        <p14:creationId xmlns:p14="http://schemas.microsoft.com/office/powerpoint/2010/main" val="278484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87A70-6378-4869-BD7E-8F36370EAC81}" type="slidenum">
              <a:rPr lang="en-US" smtClean="0"/>
              <a:t>2</a:t>
            </a:fld>
            <a:endParaRPr lang="en-US"/>
          </a:p>
        </p:txBody>
      </p:sp>
      <p:sp>
        <p:nvSpPr>
          <p:cNvPr id="3" name="Title 2"/>
          <p:cNvSpPr>
            <a:spLocks noGrp="1"/>
          </p:cNvSpPr>
          <p:nvPr>
            <p:ph type="title" idx="4294967295"/>
          </p:nvPr>
        </p:nvSpPr>
        <p:spPr/>
        <p:txBody>
          <a:bodyPr>
            <a:normAutofit/>
          </a:bodyPr>
          <a:lstStyle/>
          <a:p>
            <a:r>
              <a:rPr lang="en-US" sz="2800" b="1" kern="1200" dirty="0" smtClean="0">
                <a:solidFill>
                  <a:srgbClr val="000000"/>
                </a:solidFill>
                <a:effectLst/>
                <a:latin typeface="Times New Roman" panose="02020603050405020304" pitchFamily="18" charset="0"/>
                <a:ea typeface="+mn-ea"/>
                <a:cs typeface="Times New Roman" panose="02020603050405020304" pitchFamily="18" charset="0"/>
              </a:rPr>
              <a:t>Post-traumatic stress disorder</a:t>
            </a:r>
            <a:endParaRPr lang="en-US" sz="2800" b="1" dirty="0"/>
          </a:p>
        </p:txBody>
      </p:sp>
      <p:sp>
        <p:nvSpPr>
          <p:cNvPr id="4" name="TextBox 3"/>
          <p:cNvSpPr txBox="1"/>
          <p:nvPr/>
        </p:nvSpPr>
        <p:spPr>
          <a:xfrm>
            <a:off x="2256394" y="4715993"/>
            <a:ext cx="6965004"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One night in December, Ms. Anderson crumpled to the floor of her apartment and sobbed for a long time. She Googled "post-traumatic stress disorder" and recognized the symptoms. </a:t>
            </a:r>
          </a:p>
        </p:txBody>
      </p:sp>
      <p:pic>
        <p:nvPicPr>
          <p:cNvPr id="7" name="Picture 6" descr="Ms. Anderson"/>
          <p:cNvPicPr>
            <a:picLocks noChangeAspect="1"/>
          </p:cNvPicPr>
          <p:nvPr/>
        </p:nvPicPr>
        <p:blipFill rotWithShape="1">
          <a:blip r:embed="rId2"/>
          <a:srcRect l="28133" t="3208" r="38058" b="50817"/>
          <a:stretch/>
        </p:blipFill>
        <p:spPr>
          <a:xfrm>
            <a:off x="2660713" y="1690688"/>
            <a:ext cx="2803976" cy="2538919"/>
          </a:xfrm>
          <a:prstGeom prst="rect">
            <a:avLst/>
          </a:prstGeom>
        </p:spPr>
      </p:pic>
      <p:pic>
        <p:nvPicPr>
          <p:cNvPr id="8" name="Picture 7" descr="site of veteran's grave"/>
          <p:cNvPicPr>
            <a:picLocks noChangeAspect="1"/>
          </p:cNvPicPr>
          <p:nvPr/>
        </p:nvPicPr>
        <p:blipFill rotWithShape="1">
          <a:blip r:embed="rId3"/>
          <a:srcRect l="19817" r="1916"/>
          <a:stretch/>
        </p:blipFill>
        <p:spPr>
          <a:xfrm>
            <a:off x="6011269" y="1690689"/>
            <a:ext cx="2976665" cy="2538919"/>
          </a:xfrm>
          <a:prstGeom prst="rect">
            <a:avLst/>
          </a:prstGeom>
        </p:spPr>
      </p:pic>
    </p:spTree>
    <p:extLst>
      <p:ext uri="{BB962C8B-B14F-4D97-AF65-F5344CB8AC3E}">
        <p14:creationId xmlns:p14="http://schemas.microsoft.com/office/powerpoint/2010/main" val="83675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3A87A70-6378-4869-BD7E-8F36370EAC81}" type="slidenum">
              <a:rPr lang="en-US" smtClean="0"/>
              <a:t>20</a:t>
            </a:fld>
            <a:endParaRPr lang="en-US"/>
          </a:p>
        </p:txBody>
      </p:sp>
      <p:sp>
        <p:nvSpPr>
          <p:cNvPr id="2" name="TextBox 1"/>
          <p:cNvSpPr txBox="1"/>
          <p:nvPr/>
        </p:nvSpPr>
        <p:spPr>
          <a:xfrm>
            <a:off x="1383489" y="705973"/>
            <a:ext cx="10155676" cy="1354217"/>
          </a:xfrm>
          <a:prstGeom prst="rect">
            <a:avLst/>
          </a:prstGeom>
          <a:noFill/>
        </p:spPr>
        <p:txBody>
          <a:bodyPr wrap="square" rtlCol="0">
            <a:spAutoFit/>
          </a:bodyPr>
          <a:lstStyle/>
          <a:p>
            <a:r>
              <a:rPr lang="en-US" sz="2800" b="1" i="1" dirty="0"/>
              <a:t>‘Buddy Check on 22!’ Veterans Use Social Media to Fight Suicide</a:t>
            </a:r>
          </a:p>
          <a:p>
            <a:endParaRPr lang="en-US" sz="1200" b="1" dirty="0"/>
          </a:p>
          <a:p>
            <a:r>
              <a:rPr lang="en-US" sz="1200" b="1" dirty="0"/>
              <a:t>By </a:t>
            </a:r>
            <a:r>
              <a:rPr lang="en-US" sz="1200" b="1" dirty="0">
                <a:hlinkClick r:id="rId2" tooltip="More Articles by CHRISTINE HAUSER"/>
              </a:rPr>
              <a:t>CHRISTINE HAUSER</a:t>
            </a:r>
            <a:r>
              <a:rPr lang="en-US" sz="1200" b="1" dirty="0"/>
              <a:t>  </a:t>
            </a:r>
            <a:r>
              <a:rPr lang="en-US" sz="1200" dirty="0"/>
              <a:t>APRIL 21, 2016</a:t>
            </a:r>
          </a:p>
          <a:p>
            <a:endParaRPr lang="en-US" sz="1200" dirty="0"/>
          </a:p>
          <a:p>
            <a:endParaRPr lang="en-US" dirty="0"/>
          </a:p>
        </p:txBody>
      </p:sp>
      <p:sp>
        <p:nvSpPr>
          <p:cNvPr id="3" name="TextBox 2"/>
          <p:cNvSpPr txBox="1"/>
          <p:nvPr/>
        </p:nvSpPr>
        <p:spPr>
          <a:xfrm>
            <a:off x="1383489" y="2423166"/>
            <a:ext cx="9513651" cy="3046988"/>
          </a:xfrm>
          <a:prstGeom prst="rect">
            <a:avLst/>
          </a:prstGeom>
          <a:noFill/>
        </p:spPr>
        <p:txBody>
          <a:bodyPr wrap="square" rtlCol="0">
            <a:spAutoFit/>
          </a:bodyPr>
          <a:lstStyle/>
          <a:p>
            <a:r>
              <a:rPr lang="en-US" sz="2400" dirty="0"/>
              <a:t>Randall Stevenson, whose son served in the Marines in Afghanistan’s </a:t>
            </a:r>
            <a:r>
              <a:rPr lang="en-US" sz="2400" dirty="0" err="1"/>
              <a:t>Sangin</a:t>
            </a:r>
            <a:r>
              <a:rPr lang="en-US" sz="2400" dirty="0"/>
              <a:t> district in 2010, made a video this month, soon after his son, who was 25, hanged himself with a belt.</a:t>
            </a:r>
          </a:p>
          <a:p>
            <a:endParaRPr lang="en-US" sz="2400" dirty="0"/>
          </a:p>
          <a:p>
            <a:r>
              <a:rPr lang="en-US" sz="2400" dirty="0"/>
              <a:t>“Six days ago, my son committed suicide after serving in Afghanistan, suffering from survivor’s guilt, PTSD, depression,” Mr. Stevenson said in the video, his voice breaking. “Three days ago, we buried him. Please, I don’t want this to be you.”</a:t>
            </a:r>
          </a:p>
        </p:txBody>
      </p:sp>
      <p:sp>
        <p:nvSpPr>
          <p:cNvPr id="6" name="Title 5" hidden="1"/>
          <p:cNvSpPr>
            <a:spLocks noGrp="1"/>
          </p:cNvSpPr>
          <p:nvPr>
            <p:ph type="title" idx="4294967295"/>
          </p:nvPr>
        </p:nvSpPr>
        <p:spPr/>
        <p:txBody>
          <a:bodyPr/>
          <a:lstStyle/>
          <a:p>
            <a:r>
              <a:rPr lang="en-US" sz="2400" b="1" i="1" kern="1200" dirty="0" smtClean="0">
                <a:solidFill>
                  <a:srgbClr val="000000"/>
                </a:solidFill>
                <a:effectLst/>
                <a:latin typeface="Times New Roman" panose="02020603050405020304" pitchFamily="18" charset="0"/>
                <a:ea typeface="+mn-ea"/>
                <a:cs typeface="+mn-cs"/>
              </a:rPr>
              <a:t>Buddy Check on 22!’ Veterans Use Social Media to Fight Suicide</a:t>
            </a:r>
            <a:endParaRPr lang="en-US" dirty="0"/>
          </a:p>
        </p:txBody>
      </p:sp>
    </p:spTree>
    <p:extLst>
      <p:ext uri="{BB962C8B-B14F-4D97-AF65-F5344CB8AC3E}">
        <p14:creationId xmlns:p14="http://schemas.microsoft.com/office/powerpoint/2010/main" val="2591150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3A87A70-6378-4869-BD7E-8F36370EAC81}" type="slidenum">
              <a:rPr lang="en-US" smtClean="0"/>
              <a:t>21</a:t>
            </a:fld>
            <a:endParaRPr lang="en-US"/>
          </a:p>
        </p:txBody>
      </p:sp>
      <p:sp>
        <p:nvSpPr>
          <p:cNvPr id="4" name="Title 3" hidden="1"/>
          <p:cNvSpPr>
            <a:spLocks noGrp="1"/>
          </p:cNvSpPr>
          <p:nvPr>
            <p:ph type="title" idx="4294967295"/>
          </p:nvPr>
        </p:nvSpPr>
        <p:spPr/>
        <p:txBody>
          <a:bodyPr/>
          <a:lstStyle/>
          <a:p>
            <a:r>
              <a:rPr lang="en-US" dirty="0" smtClean="0"/>
              <a:t>For Suicidal Veterans,</a:t>
            </a:r>
            <a:r>
              <a:rPr lang="en-US" baseline="0" dirty="0" smtClean="0"/>
              <a:t> a Frayed Lifeline</a:t>
            </a:r>
            <a:endParaRPr lang="en-US" dirty="0"/>
          </a:p>
        </p:txBody>
      </p:sp>
      <p:sp>
        <p:nvSpPr>
          <p:cNvPr id="5" name="Rectangle 4"/>
          <p:cNvSpPr/>
          <p:nvPr/>
        </p:nvSpPr>
        <p:spPr>
          <a:xfrm>
            <a:off x="736600" y="868686"/>
            <a:ext cx="9245600" cy="4893647"/>
          </a:xfrm>
          <a:prstGeom prst="rect">
            <a:avLst/>
          </a:prstGeom>
        </p:spPr>
        <p:txBody>
          <a:bodyPr wrap="square">
            <a:spAutoFit/>
          </a:bodyPr>
          <a:lstStyle/>
          <a:p>
            <a:r>
              <a:rPr lang="en-US" sz="2800" dirty="0"/>
              <a:t>For Suicidal Veterans, a Frayed Lifeline</a:t>
            </a:r>
          </a:p>
          <a:p>
            <a:r>
              <a:rPr lang="en-US" sz="2800" dirty="0"/>
              <a:t>By THE EDITORIAL BOARDJULY 16, 2016</a:t>
            </a:r>
          </a:p>
          <a:p>
            <a:endParaRPr lang="en-US" dirty="0"/>
          </a:p>
          <a:p>
            <a:endParaRPr lang="en-US" dirty="0"/>
          </a:p>
          <a:p>
            <a:r>
              <a:rPr lang="en-US" sz="2200" dirty="0"/>
              <a:t>Veterans make up 8.5 percent of America’s adult population but account for 18 percent of its suicides. In 2014, according to new data from the Veterans Affairs Department, 7,403 veterans killed themselves. That is about 20 deaths a day.</a:t>
            </a:r>
          </a:p>
          <a:p>
            <a:endParaRPr lang="en-US" sz="2200" dirty="0"/>
          </a:p>
          <a:p>
            <a:r>
              <a:rPr lang="en-US" sz="2200" dirty="0"/>
              <a:t>This is a national emergency, and attacking it is the primary mission of the V.A.’s Veterans Crisis Line, a call center based in Canandaigua, N.Y. Through phone conversations, online chats and text messages, trained operators listen and console, contact the police and hospitals if necessary, and steer callers to mental health care. Since 2007, the crisis line has been an all-purpose safety net for many thousands of veterans in free fall.</a:t>
            </a:r>
          </a:p>
        </p:txBody>
      </p:sp>
    </p:spTree>
    <p:extLst>
      <p:ext uri="{BB962C8B-B14F-4D97-AF65-F5344CB8AC3E}">
        <p14:creationId xmlns:p14="http://schemas.microsoft.com/office/powerpoint/2010/main" val="3423938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78431938"/>
              </p:ext>
            </p:extLst>
          </p:nvPr>
        </p:nvGraphicFramePr>
        <p:xfrm>
          <a:off x="1031132" y="194552"/>
          <a:ext cx="9912485" cy="6055609"/>
        </p:xfrm>
        <a:graphic>
          <a:graphicData uri="http://schemas.openxmlformats.org/drawingml/2006/table">
            <a:tbl>
              <a:tblPr firstRow="1" firstCol="1" bandRow="1"/>
              <a:tblGrid>
                <a:gridCol w="3225446">
                  <a:extLst>
                    <a:ext uri="{9D8B030D-6E8A-4147-A177-3AD203B41FA5}">
                      <a16:colId xmlns:a16="http://schemas.microsoft.com/office/drawing/2014/main" val="138385278"/>
                    </a:ext>
                  </a:extLst>
                </a:gridCol>
                <a:gridCol w="3394958">
                  <a:extLst>
                    <a:ext uri="{9D8B030D-6E8A-4147-A177-3AD203B41FA5}">
                      <a16:colId xmlns:a16="http://schemas.microsoft.com/office/drawing/2014/main" val="3023939173"/>
                    </a:ext>
                  </a:extLst>
                </a:gridCol>
                <a:gridCol w="3292081">
                  <a:extLst>
                    <a:ext uri="{9D8B030D-6E8A-4147-A177-3AD203B41FA5}">
                      <a16:colId xmlns:a16="http://schemas.microsoft.com/office/drawing/2014/main" val="2654858708"/>
                    </a:ext>
                  </a:extLst>
                </a:gridCol>
              </a:tblGrid>
              <a:tr h="487893">
                <a:tc gridSpan="3">
                  <a:txBody>
                    <a:bodyPr/>
                    <a:lstStyle/>
                    <a:p>
                      <a:pPr marL="0" marR="0">
                        <a:lnSpc>
                          <a:spcPct val="107000"/>
                        </a:lnSpc>
                        <a:spcBef>
                          <a:spcPts val="0"/>
                        </a:spcBef>
                        <a:spcAft>
                          <a:spcPts val="0"/>
                        </a:spcAft>
                      </a:pPr>
                      <a:r>
                        <a:rPr lang="en-US" sz="2800" b="1" dirty="0">
                          <a:effectLst/>
                          <a:latin typeface="+mn-lt"/>
                          <a:ea typeface="Calibri" panose="020F0502020204030204" pitchFamily="34" charset="0"/>
                          <a:cs typeface="Times New Roman" panose="02020603050405020304" pitchFamily="18" charset="0"/>
                        </a:rPr>
                        <a:t>Table 3: Suicide rates for Massachusetts veterans and civilian men in state and federal census years, 1870-1900</a:t>
                      </a:r>
                      <a:endParaRPr lang="en-US" sz="28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effectLst/>
                          <a:latin typeface="Georgia" panose="02040502050405020303"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45473916"/>
                  </a:ext>
                </a:extLst>
              </a:tr>
              <a:tr h="310438">
                <a:tc>
                  <a:txBody>
                    <a:bodyPr/>
                    <a:lstStyle/>
                    <a:p>
                      <a:pPr marL="0" marR="0">
                        <a:lnSpc>
                          <a:spcPct val="107000"/>
                        </a:lnSpc>
                        <a:spcBef>
                          <a:spcPts val="0"/>
                        </a:spcBef>
                        <a:spcAft>
                          <a:spcPts val="0"/>
                        </a:spcAft>
                      </a:pPr>
                      <a:r>
                        <a:rPr lang="en-US" sz="1400" dirty="0">
                          <a:effectLst/>
                          <a:latin typeface="Georgia" panose="02040502050405020303"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i="1" dirty="0">
                          <a:effectLst/>
                          <a:latin typeface="Georgia" panose="02040502050405020303" pitchFamily="18" charset="0"/>
                          <a:ea typeface="Calibri" panose="020F0502020204030204" pitchFamily="34" charset="0"/>
                          <a:cs typeface="Times New Roman" panose="02020603050405020304" pitchFamily="18" charset="0"/>
                        </a:rPr>
                        <a:t>Veterans’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i="1" dirty="0">
                          <a:effectLst/>
                          <a:latin typeface="Georgia" panose="02040502050405020303" pitchFamily="18" charset="0"/>
                          <a:ea typeface="Calibri" panose="020F0502020204030204" pitchFamily="34" charset="0"/>
                          <a:cs typeface="Times New Roman" panose="02020603050405020304" pitchFamily="18" charset="0"/>
                        </a:rPr>
                        <a:t>suicides per 100,000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i="1" dirty="0">
                          <a:effectLst/>
                          <a:latin typeface="Georgia" panose="02040502050405020303" pitchFamily="18" charset="0"/>
                          <a:ea typeface="Calibri" panose="020F0502020204030204" pitchFamily="34" charset="0"/>
                          <a:cs typeface="Times New Roman" panose="02020603050405020304" pitchFamily="18" charset="0"/>
                        </a:rPr>
                        <a:t>Civilian men’s suicides</a:t>
                      </a:r>
                    </a:p>
                    <a:p>
                      <a:pPr marL="0" marR="0" algn="ctr">
                        <a:lnSpc>
                          <a:spcPct val="107000"/>
                        </a:lnSpc>
                        <a:spcBef>
                          <a:spcPts val="0"/>
                        </a:spcBef>
                        <a:spcAft>
                          <a:spcPts val="0"/>
                        </a:spcAft>
                      </a:pPr>
                      <a:r>
                        <a:rPr lang="en-US" sz="1400" i="1" dirty="0">
                          <a:effectLst/>
                          <a:latin typeface="Georgia" panose="02040502050405020303" pitchFamily="18" charset="0"/>
                          <a:ea typeface="Calibri" panose="020F0502020204030204" pitchFamily="34" charset="0"/>
                          <a:cs typeface="Times New Roman" panose="02020603050405020304" pitchFamily="18" charset="0"/>
                        </a:rPr>
                        <a:t> per 100,000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5422201"/>
                  </a:ext>
                </a:extLst>
              </a:tr>
              <a:tr h="263835">
                <a:tc>
                  <a:txBody>
                    <a:bodyPr/>
                    <a:lstStyle/>
                    <a:p>
                      <a:pPr marL="0" marR="0">
                        <a:lnSpc>
                          <a:spcPct val="107000"/>
                        </a:lnSpc>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2606051"/>
                  </a:ext>
                </a:extLst>
              </a:tr>
              <a:tr h="310438">
                <a:tc>
                  <a:txBody>
                    <a:bodyPr/>
                    <a:lstStyle/>
                    <a:p>
                      <a:pPr marL="0" marR="0">
                        <a:lnSpc>
                          <a:spcPct val="107000"/>
                        </a:lnSpc>
                        <a:spcBef>
                          <a:spcPts val="0"/>
                        </a:spcBef>
                        <a:spcAft>
                          <a:spcPts val="0"/>
                        </a:spcAft>
                      </a:pPr>
                      <a:r>
                        <a:rPr lang="en-US" sz="1400" dirty="0">
                          <a:effectLst/>
                          <a:latin typeface="Georgia" panose="02040502050405020303" pitchFamily="18" charset="0"/>
                          <a:ea typeface="Calibri" panose="020F0502020204030204" pitchFamily="34" charset="0"/>
                          <a:cs typeface="Times New Roman" panose="02020603050405020304" pitchFamily="18" charset="0"/>
                        </a:rPr>
                        <a:t>1870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effectLst/>
                          <a:latin typeface="Georgia" panose="02040502050405020303" pitchFamily="18" charset="0"/>
                          <a:ea typeface="Calibri" panose="020F0502020204030204" pitchFamily="34" charset="0"/>
                          <a:cs typeface="Times New Roman" panose="02020603050405020304" pitchFamily="18" charset="0"/>
                        </a:rPr>
                        <a:t>22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effectLst/>
                          <a:latin typeface="Georgia" panose="02040502050405020303" pitchFamily="18" charset="0"/>
                          <a:ea typeface="Calibri" panose="020F0502020204030204" pitchFamily="34" charset="0"/>
                          <a:cs typeface="Times New Roman" panose="02020603050405020304" pitchFamily="18" charset="0"/>
                        </a:rPr>
                        <a:t>12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Georgia" panose="02040502050405020303"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297200"/>
                  </a:ext>
                </a:extLst>
              </a:tr>
              <a:tr h="310438">
                <a:tc>
                  <a:txBody>
                    <a:bodyPr/>
                    <a:lstStyle/>
                    <a:p>
                      <a:pPr marL="0" marR="0">
                        <a:lnSpc>
                          <a:spcPct val="107000"/>
                        </a:lnSpc>
                        <a:spcBef>
                          <a:spcPts val="0"/>
                        </a:spcBef>
                        <a:spcAft>
                          <a:spcPts val="0"/>
                        </a:spcAft>
                      </a:pPr>
                      <a:r>
                        <a:rPr lang="en-US" sz="1400" dirty="0">
                          <a:effectLst/>
                          <a:latin typeface="Georgia" panose="02040502050405020303" pitchFamily="18" charset="0"/>
                          <a:ea typeface="Calibri" panose="020F0502020204030204" pitchFamily="34" charset="0"/>
                          <a:cs typeface="Times New Roman" panose="02020603050405020304" pitchFamily="18" charset="0"/>
                        </a:rPr>
                        <a:t>1875</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effectLst/>
                          <a:latin typeface="Georgia" panose="02040502050405020303" pitchFamily="18" charset="0"/>
                          <a:ea typeface="Calibri" panose="020F0502020204030204" pitchFamily="34" charset="0"/>
                          <a:cs typeface="Times New Roman" panose="02020603050405020304" pitchFamily="18" charset="0"/>
                        </a:rPr>
                        <a:t>46</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effectLst/>
                          <a:latin typeface="Georgia" panose="02040502050405020303" pitchFamily="18" charset="0"/>
                          <a:ea typeface="Calibri" panose="020F0502020204030204" pitchFamily="34" charset="0"/>
                          <a:cs typeface="Times New Roman" panose="02020603050405020304" pitchFamily="18" charset="0"/>
                        </a:rPr>
                        <a:t>21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Georgia" panose="02040502050405020303"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6097133"/>
                  </a:ext>
                </a:extLst>
              </a:tr>
              <a:tr h="310438">
                <a:tc>
                  <a:txBody>
                    <a:bodyPr/>
                    <a:lstStyle/>
                    <a:p>
                      <a:pPr marL="0" marR="0">
                        <a:lnSpc>
                          <a:spcPct val="107000"/>
                        </a:lnSpc>
                        <a:spcBef>
                          <a:spcPts val="0"/>
                        </a:spcBef>
                        <a:spcAft>
                          <a:spcPts val="0"/>
                        </a:spcAft>
                      </a:pPr>
                      <a:r>
                        <a:rPr lang="en-US" sz="1400" dirty="0">
                          <a:effectLst/>
                          <a:latin typeface="Georgia" panose="02040502050405020303" pitchFamily="18" charset="0"/>
                          <a:ea typeface="Calibri" panose="020F0502020204030204" pitchFamily="34" charset="0"/>
                          <a:cs typeface="Times New Roman" panose="02020603050405020304" pitchFamily="18" charset="0"/>
                        </a:rPr>
                        <a:t>1880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effectLst/>
                          <a:latin typeface="Georgia" panose="02040502050405020303" pitchFamily="18" charset="0"/>
                          <a:ea typeface="Calibri" panose="020F0502020204030204" pitchFamily="34" charset="0"/>
                          <a:cs typeface="Times New Roman" panose="02020603050405020304" pitchFamily="18" charset="0"/>
                        </a:rPr>
                        <a:t>30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effectLst/>
                          <a:latin typeface="Georgia" panose="02040502050405020303" pitchFamily="18" charset="0"/>
                          <a:ea typeface="Calibri" panose="020F0502020204030204" pitchFamily="34" charset="0"/>
                          <a:cs typeface="Times New Roman" panose="02020603050405020304" pitchFamily="18" charset="0"/>
                        </a:rPr>
                        <a:t>19</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Georgia" panose="02040502050405020303"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5367449"/>
                  </a:ext>
                </a:extLst>
              </a:tr>
              <a:tr h="310438">
                <a:tc>
                  <a:txBody>
                    <a:bodyPr/>
                    <a:lstStyle/>
                    <a:p>
                      <a:pPr marL="0" marR="0">
                        <a:lnSpc>
                          <a:spcPct val="107000"/>
                        </a:lnSpc>
                        <a:spcBef>
                          <a:spcPts val="0"/>
                        </a:spcBef>
                        <a:spcAft>
                          <a:spcPts val="0"/>
                        </a:spcAft>
                      </a:pPr>
                      <a:r>
                        <a:rPr lang="en-US" sz="1400">
                          <a:effectLst/>
                          <a:latin typeface="Georgia" panose="02040502050405020303" pitchFamily="18" charset="0"/>
                          <a:ea typeface="Calibri" panose="020F0502020204030204" pitchFamily="34" charset="0"/>
                          <a:cs typeface="Times New Roman" panose="02020603050405020304" pitchFamily="18" charset="0"/>
                        </a:rPr>
                        <a:t>1885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effectLst/>
                          <a:latin typeface="Georgia" panose="02040502050405020303" pitchFamily="18" charset="0"/>
                          <a:ea typeface="Calibri" panose="020F0502020204030204" pitchFamily="34" charset="0"/>
                          <a:cs typeface="Times New Roman" panose="02020603050405020304" pitchFamily="18" charset="0"/>
                        </a:rPr>
                        <a:t>43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effectLst/>
                          <a:latin typeface="Georgia" panose="02040502050405020303" pitchFamily="18" charset="0"/>
                          <a:ea typeface="Calibri" panose="020F0502020204030204" pitchFamily="34" charset="0"/>
                          <a:cs typeface="Times New Roman" panose="02020603050405020304" pitchFamily="18" charset="0"/>
                        </a:rPr>
                        <a:t>25</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Georgia" panose="02040502050405020303"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2969199"/>
                  </a:ext>
                </a:extLst>
              </a:tr>
              <a:tr h="310438">
                <a:tc>
                  <a:txBody>
                    <a:bodyPr/>
                    <a:lstStyle/>
                    <a:p>
                      <a:pPr marL="0" marR="0">
                        <a:lnSpc>
                          <a:spcPct val="107000"/>
                        </a:lnSpc>
                        <a:spcBef>
                          <a:spcPts val="0"/>
                        </a:spcBef>
                        <a:spcAft>
                          <a:spcPts val="0"/>
                        </a:spcAft>
                      </a:pPr>
                      <a:r>
                        <a:rPr lang="en-US" sz="1400" dirty="0">
                          <a:effectLst/>
                          <a:latin typeface="Georgia" panose="02040502050405020303" pitchFamily="18" charset="0"/>
                          <a:ea typeface="Calibri" panose="020F0502020204030204" pitchFamily="34" charset="0"/>
                          <a:cs typeface="Times New Roman" panose="02020603050405020304" pitchFamily="18" charset="0"/>
                        </a:rPr>
                        <a:t>1890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a:effectLst/>
                          <a:latin typeface="Georgia" panose="02040502050405020303" pitchFamily="18" charset="0"/>
                          <a:ea typeface="Calibri" panose="020F0502020204030204" pitchFamily="34" charset="0"/>
                          <a:cs typeface="Times New Roman" panose="02020603050405020304" pitchFamily="18" charset="0"/>
                        </a:rPr>
                        <a:t>36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effectLst/>
                          <a:latin typeface="Georgia" panose="02040502050405020303" pitchFamily="18" charset="0"/>
                          <a:ea typeface="Calibri" panose="020F0502020204030204" pitchFamily="34" charset="0"/>
                          <a:cs typeface="Times New Roman" panose="02020603050405020304" pitchFamily="18" charset="0"/>
                        </a:rPr>
                        <a:t>24</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Georgia" panose="02040502050405020303"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3870203"/>
                  </a:ext>
                </a:extLst>
              </a:tr>
              <a:tr h="310438">
                <a:tc>
                  <a:txBody>
                    <a:bodyPr/>
                    <a:lstStyle/>
                    <a:p>
                      <a:pPr marL="0" marR="0">
                        <a:lnSpc>
                          <a:spcPct val="107000"/>
                        </a:lnSpc>
                        <a:spcBef>
                          <a:spcPts val="0"/>
                        </a:spcBef>
                        <a:spcAft>
                          <a:spcPts val="0"/>
                        </a:spcAft>
                      </a:pPr>
                      <a:r>
                        <a:rPr lang="en-US" sz="1400">
                          <a:effectLst/>
                          <a:latin typeface="Georgia" panose="02040502050405020303" pitchFamily="18" charset="0"/>
                          <a:ea typeface="Calibri" panose="020F0502020204030204" pitchFamily="34" charset="0"/>
                          <a:cs typeface="Times New Roman" panose="02020603050405020304" pitchFamily="18" charset="0"/>
                        </a:rPr>
                        <a:t>1895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effectLst/>
                          <a:latin typeface="Georgia" panose="02040502050405020303" pitchFamily="18" charset="0"/>
                          <a:ea typeface="Calibri" panose="020F0502020204030204" pitchFamily="34" charset="0"/>
                          <a:cs typeface="Times New Roman" panose="02020603050405020304" pitchFamily="18" charset="0"/>
                        </a:rPr>
                        <a:t>91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effectLst/>
                          <a:latin typeface="Georgia" panose="02040502050405020303" pitchFamily="18" charset="0"/>
                          <a:ea typeface="Calibri" panose="020F0502020204030204" pitchFamily="34" charset="0"/>
                          <a:cs typeface="Times New Roman" panose="02020603050405020304" pitchFamily="18" charset="0"/>
                        </a:rPr>
                        <a:t>34</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Georgia" panose="02040502050405020303"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1379283"/>
                  </a:ext>
                </a:extLst>
              </a:tr>
              <a:tr h="155219">
                <a:tc>
                  <a:txBody>
                    <a:bodyPr/>
                    <a:lstStyle/>
                    <a:p>
                      <a:pPr marL="0" marR="0">
                        <a:lnSpc>
                          <a:spcPct val="107000"/>
                        </a:lnSpc>
                        <a:spcBef>
                          <a:spcPts val="0"/>
                        </a:spcBef>
                        <a:spcAft>
                          <a:spcPts val="0"/>
                        </a:spcAft>
                      </a:pPr>
                      <a:r>
                        <a:rPr lang="en-US" sz="1400" dirty="0">
                          <a:effectLst/>
                          <a:latin typeface="Georgia" panose="02040502050405020303" pitchFamily="18" charset="0"/>
                          <a:ea typeface="Calibri" panose="020F0502020204030204" pitchFamily="34" charset="0"/>
                          <a:cs typeface="Times New Roman" panose="02020603050405020304" pitchFamily="18" charset="0"/>
                        </a:rPr>
                        <a:t>1900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effectLst/>
                          <a:latin typeface="Georgia" panose="02040502050405020303" pitchFamily="18" charset="0"/>
                          <a:ea typeface="Calibri" panose="020F0502020204030204" pitchFamily="34" charset="0"/>
                          <a:cs typeface="Times New Roman" panose="02020603050405020304" pitchFamily="18" charset="0"/>
                        </a:rPr>
                        <a:t>71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effectLst/>
                          <a:latin typeface="Georgia" panose="02040502050405020303" pitchFamily="18" charset="0"/>
                          <a:ea typeface="Calibri" panose="020F0502020204030204" pitchFamily="34" charset="0"/>
                          <a:cs typeface="Times New Roman" panose="02020603050405020304" pitchFamily="18" charset="0"/>
                        </a:rPr>
                        <a:t>43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5908909"/>
                  </a:ext>
                </a:extLst>
              </a:tr>
              <a:tr h="155219">
                <a:tc>
                  <a:txBody>
                    <a:bodyPr/>
                    <a:lstStyle/>
                    <a:p>
                      <a:pPr marL="0" marR="0">
                        <a:lnSpc>
                          <a:spcPct val="107000"/>
                        </a:lnSpc>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2009247"/>
                  </a:ext>
                </a:extLst>
              </a:tr>
              <a:tr h="155219">
                <a:tc>
                  <a:txBody>
                    <a:bodyPr/>
                    <a:lstStyle/>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Aggregate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50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30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1411001"/>
                  </a:ext>
                </a:extLst>
              </a:tr>
              <a:tr h="155219">
                <a:tc>
                  <a:txBody>
                    <a:bodyPr/>
                    <a:lstStyle/>
                    <a:p>
                      <a:pPr marL="0" marR="0">
                        <a:lnSpc>
                          <a:spcPct val="107000"/>
                        </a:lnSpc>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5522332"/>
                  </a:ext>
                </a:extLst>
              </a:tr>
              <a:tr h="390228">
                <a:tc gridSpan="3">
                  <a:txBody>
                    <a:bodyPr/>
                    <a:lstStyle/>
                    <a:p>
                      <a:pPr marL="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Suicides from </a:t>
                      </a:r>
                      <a:r>
                        <a:rPr lang="en-US" sz="1200" kern="1200" dirty="0">
                          <a:solidFill>
                            <a:schemeClr val="tx1"/>
                          </a:solidFill>
                          <a:effectLst/>
                          <a:latin typeface="+mn-lt"/>
                          <a:ea typeface="+mn-ea"/>
                          <a:cs typeface="+mn-cs"/>
                        </a:rPr>
                        <a:t>Massachusetts Division of Vital Statistics, Registration of Deaths.</a:t>
                      </a:r>
                    </a:p>
                    <a:p>
                      <a:pPr marL="0" marR="0">
                        <a:lnSpc>
                          <a:spcPct val="107000"/>
                        </a:lnSpc>
                        <a:spcBef>
                          <a:spcPts val="0"/>
                        </a:spcBef>
                        <a:spcAft>
                          <a:spcPts val="0"/>
                        </a:spcAft>
                      </a:pPr>
                      <a:r>
                        <a:rPr lang="en-US" sz="1200" kern="1200" dirty="0">
                          <a:solidFill>
                            <a:schemeClr val="tx1"/>
                          </a:solidFill>
                          <a:effectLst/>
                          <a:latin typeface="+mn-lt"/>
                          <a:ea typeface="+mn-ea"/>
                          <a:cs typeface="+mn-cs"/>
                        </a:rPr>
                        <a:t>Veterans identified in U.S. Civil War Soldiers, </a:t>
                      </a:r>
                      <a:r>
                        <a:rPr lang="en-US" sz="1200" kern="1200" baseline="0" dirty="0">
                          <a:solidFill>
                            <a:schemeClr val="tx1"/>
                          </a:solidFill>
                          <a:effectLst/>
                          <a:latin typeface="+mn-lt"/>
                          <a:ea typeface="+mn-ea"/>
                          <a:cs typeface="+mn-cs"/>
                        </a:rPr>
                        <a:t>http://search.ancestry.com/search/db.aspx?dbid=1138</a:t>
                      </a:r>
                      <a:r>
                        <a:rPr lang="en-US" sz="1200" kern="1200" dirty="0">
                          <a:solidFill>
                            <a:schemeClr val="tx1"/>
                          </a:solidFill>
                          <a:effectLst/>
                          <a:latin typeface="+mn-lt"/>
                          <a:ea typeface="+mn-ea"/>
                          <a:cs typeface="+mn-cs"/>
                        </a:rPr>
                        <a:t>.</a:t>
                      </a:r>
                    </a:p>
                    <a:p>
                      <a:pPr marL="0" marR="0">
                        <a:lnSpc>
                          <a:spcPct val="107000"/>
                        </a:lnSpc>
                        <a:spcBef>
                          <a:spcPts val="0"/>
                        </a:spcBef>
                        <a:spcAft>
                          <a:spcPts val="0"/>
                        </a:spcAft>
                      </a:pPr>
                      <a:r>
                        <a:rPr lang="en-US" sz="1200" kern="1200" dirty="0">
                          <a:solidFill>
                            <a:schemeClr val="tx1"/>
                          </a:solidFill>
                          <a:effectLst/>
                          <a:latin typeface="+mn-lt"/>
                          <a:ea typeface="+mn-ea"/>
                          <a:cs typeface="+mn-cs"/>
                        </a:rPr>
                        <a:t>Civilian</a:t>
                      </a:r>
                      <a:r>
                        <a:rPr lang="en-US" sz="1200" kern="1200" baseline="0" dirty="0">
                          <a:solidFill>
                            <a:schemeClr val="tx1"/>
                          </a:solidFill>
                          <a:effectLst/>
                          <a:latin typeface="+mn-lt"/>
                          <a:ea typeface="+mn-ea"/>
                          <a:cs typeface="+mn-cs"/>
                        </a:rPr>
                        <a:t> and veterans populations from U.S. and Massachusetts censuses.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4007603"/>
                  </a:ext>
                </a:extLst>
              </a:tr>
            </a:tbl>
          </a:graphicData>
        </a:graphic>
      </p:graphicFrame>
      <p:sp>
        <p:nvSpPr>
          <p:cNvPr id="2" name="Slide Number Placeholder 1"/>
          <p:cNvSpPr>
            <a:spLocks noGrp="1"/>
          </p:cNvSpPr>
          <p:nvPr>
            <p:ph type="sldNum" sz="quarter" idx="12"/>
          </p:nvPr>
        </p:nvSpPr>
        <p:spPr/>
        <p:txBody>
          <a:bodyPr/>
          <a:lstStyle/>
          <a:p>
            <a:fld id="{53A87A70-6378-4869-BD7E-8F36370EAC81}" type="slidenum">
              <a:rPr lang="en-US" smtClean="0"/>
              <a:t>22</a:t>
            </a:fld>
            <a:endParaRPr lang="en-US"/>
          </a:p>
        </p:txBody>
      </p:sp>
      <p:sp>
        <p:nvSpPr>
          <p:cNvPr id="4" name="Title 3" hidden="1"/>
          <p:cNvSpPr>
            <a:spLocks noGrp="1"/>
          </p:cNvSpPr>
          <p:nvPr>
            <p:ph type="title" idx="4294967295"/>
          </p:nvPr>
        </p:nvSpPr>
        <p:spPr/>
        <p:txBody>
          <a:bodyPr/>
          <a:lstStyle/>
          <a:p>
            <a:pPr rtl="0" eaLnBrk="1" latinLnBrk="0" hangingPunct="1"/>
            <a:r>
              <a:rPr lang="en-US" sz="1600" b="1" kern="1200" dirty="0" smtClean="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Suicide rates for Massachusetts veterans and civilian men in state and federal census years, 1870-1900</a:t>
            </a:r>
            <a:endParaRPr lang="en-US" dirty="0" smtClean="0">
              <a:effectLst/>
            </a:endParaRPr>
          </a:p>
          <a:p>
            <a:endParaRPr lang="en-US" dirty="0"/>
          </a:p>
        </p:txBody>
      </p:sp>
    </p:spTree>
    <p:extLst>
      <p:ext uri="{BB962C8B-B14F-4D97-AF65-F5344CB8AC3E}">
        <p14:creationId xmlns:p14="http://schemas.microsoft.com/office/powerpoint/2010/main" val="1364193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0812712"/>
              </p:ext>
            </p:extLst>
          </p:nvPr>
        </p:nvGraphicFramePr>
        <p:xfrm>
          <a:off x="1138136" y="982490"/>
          <a:ext cx="10456964" cy="4485176"/>
        </p:xfrm>
        <a:graphic>
          <a:graphicData uri="http://schemas.openxmlformats.org/drawingml/2006/table">
            <a:tbl>
              <a:tblPr firstRow="1" firstCol="1" bandRow="1"/>
              <a:tblGrid>
                <a:gridCol w="3947698">
                  <a:extLst>
                    <a:ext uri="{9D8B030D-6E8A-4147-A177-3AD203B41FA5}">
                      <a16:colId xmlns:a16="http://schemas.microsoft.com/office/drawing/2014/main" val="618703619"/>
                    </a:ext>
                  </a:extLst>
                </a:gridCol>
                <a:gridCol w="6509266">
                  <a:extLst>
                    <a:ext uri="{9D8B030D-6E8A-4147-A177-3AD203B41FA5}">
                      <a16:colId xmlns:a16="http://schemas.microsoft.com/office/drawing/2014/main" val="3842067356"/>
                    </a:ext>
                  </a:extLst>
                </a:gridCol>
              </a:tblGrid>
              <a:tr h="574507">
                <a:tc gridSpan="2">
                  <a:txBody>
                    <a:bodyPr/>
                    <a:lstStyle/>
                    <a:p>
                      <a:pPr>
                        <a:spcAft>
                          <a:spcPts val="0"/>
                        </a:spcAft>
                      </a:pPr>
                      <a:r>
                        <a:rPr lang="en-US" sz="2800" b="1" dirty="0">
                          <a:effectLst/>
                          <a:latin typeface="Times New Roman" panose="02020603050405020304" pitchFamily="18" charset="0"/>
                          <a:cs typeface="Times New Roman" panose="02020603050405020304" pitchFamily="18" charset="0"/>
                        </a:rPr>
                        <a:t>Table 4: Suicide rates</a:t>
                      </a:r>
                      <a:r>
                        <a:rPr lang="en-US" sz="2800" b="1" baseline="0" dirty="0">
                          <a:effectLst/>
                          <a:latin typeface="Times New Roman" panose="02020603050405020304" pitchFamily="18" charset="0"/>
                          <a:cs typeface="Times New Roman" panose="02020603050405020304" pitchFamily="18" charset="0"/>
                        </a:rPr>
                        <a:t> for</a:t>
                      </a:r>
                      <a:r>
                        <a:rPr lang="en-US" sz="2800" b="1" dirty="0">
                          <a:effectLst/>
                          <a:latin typeface="Times New Roman" panose="02020603050405020304" pitchFamily="18" charset="0"/>
                          <a:cs typeface="Times New Roman" panose="02020603050405020304" pitchFamily="18" charset="0"/>
                        </a:rPr>
                        <a:t> white veterans and civilian men ages 30 and older, National Violent Death Registration System states,* 2014</a:t>
                      </a:r>
                      <a:endParaRPr lang="en-US" sz="2800" dirty="0">
                        <a:effectLst/>
                        <a:latin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400155776"/>
                  </a:ext>
                </a:extLst>
              </a:tr>
              <a:tr h="574507">
                <a:tc>
                  <a:txBody>
                    <a:bodyPr/>
                    <a:lstStyle/>
                    <a:p>
                      <a:pPr>
                        <a:lnSpc>
                          <a:spcPct val="200000"/>
                        </a:lnSpc>
                        <a:spcAft>
                          <a:spcPts val="0"/>
                        </a:spcAft>
                      </a:pPr>
                      <a:r>
                        <a:rPr lang="en-US" sz="1800" i="1"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200000"/>
                        </a:lnSpc>
                        <a:spcAft>
                          <a:spcPts val="0"/>
                        </a:spcAft>
                      </a:pPr>
                      <a:r>
                        <a:rPr lang="en-US" sz="1600" i="1" dirty="0">
                          <a:effectLst/>
                          <a:latin typeface="Times New Roman" panose="02020603050405020304" pitchFamily="18" charset="0"/>
                          <a:cs typeface="Times New Roman" panose="02020603050405020304" pitchFamily="18" charset="0"/>
                        </a:rPr>
                        <a:t>Suicides per 100,000</a:t>
                      </a:r>
                      <a:endParaRPr lang="en-US" sz="1600" dirty="0">
                        <a:effectLst/>
                        <a:latin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4741325"/>
                  </a:ext>
                </a:extLst>
              </a:tr>
              <a:tr h="574507">
                <a:tc>
                  <a:txBody>
                    <a:bodyPr/>
                    <a:lstStyle/>
                    <a:p>
                      <a:pPr>
                        <a:lnSpc>
                          <a:spcPct val="200000"/>
                        </a:lnSpc>
                        <a:spcAft>
                          <a:spcPts val="0"/>
                        </a:spcAft>
                      </a:pPr>
                      <a:r>
                        <a:rPr lang="en-US" sz="1800" dirty="0">
                          <a:effectLst/>
                          <a:latin typeface="Times New Roman" panose="02020603050405020304" pitchFamily="18" charset="0"/>
                          <a:cs typeface="Times New Roman" panose="02020603050405020304" pitchFamily="18" charset="0"/>
                        </a:rPr>
                        <a:t>Veterans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200000"/>
                        </a:lnSpc>
                        <a:spcAft>
                          <a:spcPts val="0"/>
                        </a:spcAft>
                      </a:pPr>
                      <a:r>
                        <a:rPr lang="en-US" sz="1600" dirty="0">
                          <a:effectLst/>
                          <a:latin typeface="Times New Roman" panose="02020603050405020304" pitchFamily="18" charset="0"/>
                          <a:cs typeface="Times New Roman" panose="02020603050405020304" pitchFamily="18" charset="0"/>
                        </a:rPr>
                        <a:t>39</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9019536"/>
                  </a:ext>
                </a:extLst>
              </a:tr>
              <a:tr h="562482">
                <a:tc>
                  <a:txBody>
                    <a:bodyPr/>
                    <a:lstStyle/>
                    <a:p>
                      <a:pPr>
                        <a:lnSpc>
                          <a:spcPct val="200000"/>
                        </a:lnSpc>
                        <a:spcAft>
                          <a:spcPts val="0"/>
                        </a:spcAft>
                      </a:pPr>
                      <a:r>
                        <a:rPr lang="en-US" sz="1800" dirty="0">
                          <a:effectLst/>
                          <a:latin typeface="Times New Roman" panose="02020603050405020304" pitchFamily="18" charset="0"/>
                          <a:cs typeface="Times New Roman" panose="02020603050405020304" pitchFamily="18" charset="0"/>
                        </a:rPr>
                        <a:t>Non-veterans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200000"/>
                        </a:lnSpc>
                        <a:spcAft>
                          <a:spcPts val="0"/>
                        </a:spcAft>
                      </a:pPr>
                      <a:r>
                        <a:rPr lang="en-US" sz="1600" dirty="0">
                          <a:effectLst/>
                          <a:latin typeface="Times New Roman" panose="02020603050405020304" pitchFamily="18" charset="0"/>
                          <a:cs typeface="Times New Roman" panose="02020603050405020304" pitchFamily="18" charset="0"/>
                        </a:rPr>
                        <a:t>29</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6219252"/>
                  </a:ext>
                </a:extLst>
              </a:tr>
              <a:tr h="1149013">
                <a:tc gridSpan="2">
                  <a:txBody>
                    <a:bodyPr/>
                    <a:lstStyle/>
                    <a:p>
                      <a:pPr>
                        <a:lnSpc>
                          <a:spcPct val="100000"/>
                        </a:lnSpc>
                        <a:spcAft>
                          <a:spcPts val="0"/>
                        </a:spcAft>
                      </a:pPr>
                      <a:r>
                        <a:rPr lang="en-US" sz="1800" dirty="0">
                          <a:effectLst/>
                          <a:latin typeface="Times New Roman" panose="02020603050405020304" pitchFamily="18" charset="0"/>
                          <a:cs typeface="Times New Roman" panose="02020603050405020304" pitchFamily="18" charset="0"/>
                        </a:rPr>
                        <a:t>*AK,</a:t>
                      </a:r>
                      <a:r>
                        <a:rPr lang="en-US" sz="1800" baseline="0" dirty="0">
                          <a:effectLst/>
                          <a:latin typeface="Times New Roman" panose="02020603050405020304" pitchFamily="18" charset="0"/>
                          <a:cs typeface="Times New Roman" panose="02020603050405020304" pitchFamily="18" charset="0"/>
                        </a:rPr>
                        <a:t> CO, GA, KY, MA, MD, MI, NC, NJ, NM, OH, OK, OR, RI, SC, UT, VA, WI.</a:t>
                      </a:r>
                      <a:endParaRPr lang="en-US" sz="1800" dirty="0">
                        <a:effectLst/>
                        <a:latin typeface="Times New Roman" panose="02020603050405020304" pitchFamily="18" charset="0"/>
                        <a:cs typeface="Times New Roman" panose="02020603050405020304" pitchFamily="18" charset="0"/>
                      </a:endParaRPr>
                    </a:p>
                    <a:p>
                      <a:pPr>
                        <a:lnSpc>
                          <a:spcPct val="100000"/>
                        </a:lnSpc>
                        <a:spcAft>
                          <a:spcPts val="0"/>
                        </a:spcAft>
                      </a:pPr>
                      <a:r>
                        <a:rPr lang="en-US" sz="1800" dirty="0">
                          <a:effectLst/>
                          <a:latin typeface="Times New Roman" panose="02020603050405020304" pitchFamily="18" charset="0"/>
                          <a:cs typeface="Times New Roman" panose="02020603050405020304" pitchFamily="18" charset="0"/>
                        </a:rPr>
                        <a:t>Veteran population from U.S. Department of Veterans Affairs, Veteran Population Projection Model 2014, ww.va.gov/</a:t>
                      </a:r>
                      <a:r>
                        <a:rPr lang="en-US" sz="1800" dirty="0" err="1">
                          <a:effectLst/>
                          <a:latin typeface="Times New Roman" panose="02020603050405020304" pitchFamily="18" charset="0"/>
                          <a:cs typeface="Times New Roman" panose="02020603050405020304" pitchFamily="18" charset="0"/>
                        </a:rPr>
                        <a:t>vetdata</a:t>
                      </a:r>
                      <a:r>
                        <a:rPr lang="en-US" sz="1800" dirty="0">
                          <a:effectLst/>
                          <a:latin typeface="Times New Roman" panose="02020603050405020304" pitchFamily="18" charset="0"/>
                          <a:cs typeface="Times New Roman" panose="02020603050405020304" pitchFamily="18" charset="0"/>
                        </a:rPr>
                        <a:t>/Veteran_Population.asp.</a:t>
                      </a:r>
                    </a:p>
                    <a:p>
                      <a:pPr>
                        <a:lnSpc>
                          <a:spcPct val="100000"/>
                        </a:lnSpc>
                        <a:spcAft>
                          <a:spcPts val="0"/>
                        </a:spcAft>
                      </a:pPr>
                      <a:r>
                        <a:rPr lang="en-US" sz="1800" dirty="0">
                          <a:effectLst/>
                          <a:latin typeface="Times New Roman" panose="02020603050405020304" pitchFamily="18" charset="0"/>
                          <a:cs typeface="Times New Roman" panose="02020603050405020304" pitchFamily="18" charset="0"/>
                        </a:rPr>
                        <a:t>Veteran</a:t>
                      </a:r>
                      <a:r>
                        <a:rPr lang="en-US" sz="1800" baseline="0" dirty="0">
                          <a:effectLst/>
                          <a:latin typeface="Times New Roman" panose="02020603050405020304" pitchFamily="18" charset="0"/>
                          <a:cs typeface="Times New Roman" panose="02020603050405020304" pitchFamily="18" charset="0"/>
                        </a:rPr>
                        <a:t> suicides and civilian population and suicides from Centers for Disease Control and Prevention, National Violent Death Reporting System, www.cdc.gov/injury/wisqars/nvdrs.html.</a:t>
                      </a:r>
                      <a:endParaRPr lang="en-US" sz="1800" dirty="0">
                        <a:effectLst/>
                        <a:latin typeface="Times New Roman" panose="02020603050405020304" pitchFamily="18" charset="0"/>
                        <a:cs typeface="Times New Roman" panose="02020603050405020304" pitchFamily="18" charset="0"/>
                      </a:endParaRPr>
                    </a:p>
                    <a:p>
                      <a:pPr>
                        <a:lnSpc>
                          <a:spcPct val="200000"/>
                        </a:lnSpc>
                        <a:spcAft>
                          <a:spcPts val="0"/>
                        </a:spcAft>
                      </a:pPr>
                      <a:endParaRPr lang="en-US" sz="1800" dirty="0">
                        <a:effectLst/>
                        <a:latin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200000"/>
                        </a:lnSpc>
                        <a:spcAft>
                          <a:spcPts val="0"/>
                        </a:spcAft>
                      </a:pPr>
                      <a:endParaRPr lang="en-US" sz="14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8382589"/>
                  </a:ext>
                </a:extLst>
              </a:tr>
            </a:tbl>
          </a:graphicData>
        </a:graphic>
      </p:graphicFrame>
      <p:sp>
        <p:nvSpPr>
          <p:cNvPr id="3" name="Slide Number Placeholder 2"/>
          <p:cNvSpPr>
            <a:spLocks noGrp="1"/>
          </p:cNvSpPr>
          <p:nvPr>
            <p:ph type="sldNum" sz="quarter" idx="12"/>
          </p:nvPr>
        </p:nvSpPr>
        <p:spPr/>
        <p:txBody>
          <a:bodyPr/>
          <a:lstStyle/>
          <a:p>
            <a:fld id="{53A87A70-6378-4869-BD7E-8F36370EAC81}" type="slidenum">
              <a:rPr lang="en-US" smtClean="0"/>
              <a:t>23</a:t>
            </a:fld>
            <a:endParaRPr lang="en-US"/>
          </a:p>
        </p:txBody>
      </p:sp>
      <p:sp>
        <p:nvSpPr>
          <p:cNvPr id="4" name="Title 3" hidden="1"/>
          <p:cNvSpPr>
            <a:spLocks noGrp="1"/>
          </p:cNvSpPr>
          <p:nvPr>
            <p:ph type="title" idx="4294967295"/>
          </p:nvPr>
        </p:nvSpPr>
        <p:spPr/>
        <p:txBody>
          <a:bodyPr/>
          <a:lstStyle/>
          <a:p>
            <a:pPr rtl="0" eaLnBrk="1" latinLnBrk="0" hangingPunct="1"/>
            <a:r>
              <a:rPr lang="en-US" sz="1800" b="1" kern="1200" dirty="0" smtClean="0">
                <a:solidFill>
                  <a:srgbClr val="000000"/>
                </a:solidFill>
                <a:effectLst/>
                <a:latin typeface="Times New Roman" panose="02020603050405020304" pitchFamily="18" charset="0"/>
                <a:ea typeface="+mn-ea"/>
                <a:cs typeface="Times New Roman" panose="02020603050405020304" pitchFamily="18" charset="0"/>
              </a:rPr>
              <a:t>Suicide rates</a:t>
            </a:r>
            <a:r>
              <a:rPr lang="en-US" sz="1800" b="1" kern="1200" baseline="0" dirty="0" smtClean="0">
                <a:solidFill>
                  <a:srgbClr val="000000"/>
                </a:solidFill>
                <a:effectLst/>
                <a:latin typeface="Times New Roman" panose="02020603050405020304" pitchFamily="18" charset="0"/>
                <a:ea typeface="+mn-ea"/>
                <a:cs typeface="Times New Roman" panose="02020603050405020304" pitchFamily="18" charset="0"/>
              </a:rPr>
              <a:t> for</a:t>
            </a:r>
            <a:r>
              <a:rPr lang="en-US" sz="1800" b="1" kern="1200" dirty="0" smtClean="0">
                <a:solidFill>
                  <a:srgbClr val="000000"/>
                </a:solidFill>
                <a:effectLst/>
                <a:latin typeface="Times New Roman" panose="02020603050405020304" pitchFamily="18" charset="0"/>
                <a:ea typeface="+mn-ea"/>
                <a:cs typeface="Times New Roman" panose="02020603050405020304" pitchFamily="18" charset="0"/>
              </a:rPr>
              <a:t> white veterans and civilian men ages 30 and older, National Violent Death Registration System states,* 2014</a:t>
            </a:r>
            <a:endParaRPr lang="en-US" dirty="0" smtClean="0">
              <a:effectLst/>
            </a:endParaRPr>
          </a:p>
          <a:p>
            <a:endParaRPr lang="en-US" dirty="0"/>
          </a:p>
        </p:txBody>
      </p:sp>
    </p:spTree>
    <p:extLst>
      <p:ext uri="{BB962C8B-B14F-4D97-AF65-F5344CB8AC3E}">
        <p14:creationId xmlns:p14="http://schemas.microsoft.com/office/powerpoint/2010/main" val="4234040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t should not be inferred that the war has been a prolific moral cause of insanity either among the men of the land and naval forces waging hostilities against the common enemy, or among civilains of either sex or of any class. In not more than two percent of the four hundred and ninety-three (493) cases received from the army and nay since the war began, has even the exciting cause of mental disorder appeared to have been either the profound excitements attending a personal participation in active military hostilities prosecuted on the largest scale, a sense of great personal daner in battle or anxiety and misgivings respecting the resultes of a great contest in which every man of much moral susceptibility feels the deepest personal stake."/>
          <p:cNvPicPr>
            <a:picLocks noChangeAspect="1"/>
          </p:cNvPicPr>
          <p:nvPr/>
        </p:nvPicPr>
        <p:blipFill rotWithShape="1">
          <a:blip r:embed="rId2"/>
          <a:srcRect l="19149" t="15965" r="31064" b="14468"/>
          <a:stretch/>
        </p:blipFill>
        <p:spPr>
          <a:xfrm>
            <a:off x="609601" y="240395"/>
            <a:ext cx="9187541" cy="6481080"/>
          </a:xfrm>
          <a:prstGeom prst="rect">
            <a:avLst/>
          </a:prstGeom>
        </p:spPr>
      </p:pic>
      <p:sp>
        <p:nvSpPr>
          <p:cNvPr id="2" name="Slide Number Placeholder 1"/>
          <p:cNvSpPr>
            <a:spLocks noGrp="1"/>
          </p:cNvSpPr>
          <p:nvPr>
            <p:ph type="sldNum" sz="quarter" idx="12"/>
          </p:nvPr>
        </p:nvSpPr>
        <p:spPr/>
        <p:txBody>
          <a:bodyPr/>
          <a:lstStyle/>
          <a:p>
            <a:fld id="{53A87A70-6378-4869-BD7E-8F36370EAC81}" type="slidenum">
              <a:rPr lang="en-US" smtClean="0"/>
              <a:t>24</a:t>
            </a:fld>
            <a:endParaRPr lang="en-US"/>
          </a:p>
        </p:txBody>
      </p:sp>
    </p:spTree>
    <p:extLst>
      <p:ext uri="{BB962C8B-B14F-4D97-AF65-F5344CB8AC3E}">
        <p14:creationId xmlns:p14="http://schemas.microsoft.com/office/powerpoint/2010/main" val="1064358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A87A70-6378-4869-BD7E-8F36370EAC81}" type="slidenum">
              <a:rPr lang="en-US" smtClean="0"/>
              <a:t>25</a:t>
            </a:fld>
            <a:endParaRPr lang="en-US"/>
          </a:p>
        </p:txBody>
      </p:sp>
      <p:sp>
        <p:nvSpPr>
          <p:cNvPr id="3" name="TextBox 2"/>
          <p:cNvSpPr txBox="1"/>
          <p:nvPr/>
        </p:nvSpPr>
        <p:spPr>
          <a:xfrm>
            <a:off x="4820047" y="5632314"/>
            <a:ext cx="2228495" cy="461665"/>
          </a:xfrm>
          <a:prstGeom prst="rect">
            <a:avLst/>
          </a:prstGeom>
          <a:noFill/>
        </p:spPr>
        <p:txBody>
          <a:bodyPr wrap="none" rtlCol="0">
            <a:spAutoFit/>
          </a:bodyPr>
          <a:lstStyle/>
          <a:p>
            <a:r>
              <a:rPr lang="en-US" sz="2400" i="1" dirty="0"/>
              <a:t>Isaac H. Stearns</a:t>
            </a:r>
          </a:p>
        </p:txBody>
      </p:sp>
      <p:pic>
        <p:nvPicPr>
          <p:cNvPr id="2" name="Picture 1" descr="Isaac H. Stearns"/>
          <p:cNvPicPr>
            <a:picLocks noChangeAspect="1"/>
          </p:cNvPicPr>
          <p:nvPr/>
        </p:nvPicPr>
        <p:blipFill>
          <a:blip r:embed="rId2"/>
          <a:stretch>
            <a:fillRect/>
          </a:stretch>
        </p:blipFill>
        <p:spPr>
          <a:xfrm>
            <a:off x="3973476" y="397043"/>
            <a:ext cx="3921638" cy="5023958"/>
          </a:xfrm>
          <a:prstGeom prst="rect">
            <a:avLst/>
          </a:prstGeom>
        </p:spPr>
      </p:pic>
      <p:sp>
        <p:nvSpPr>
          <p:cNvPr id="5" name="Title 4" hidden="1"/>
          <p:cNvSpPr>
            <a:spLocks noGrp="1"/>
          </p:cNvSpPr>
          <p:nvPr>
            <p:ph type="title" idx="4294967295"/>
          </p:nvPr>
        </p:nvSpPr>
        <p:spPr/>
        <p:txBody>
          <a:bodyPr/>
          <a:lstStyle/>
          <a:p>
            <a:pPr rtl="0" eaLnBrk="1" latinLnBrk="0" hangingPunct="1"/>
            <a:r>
              <a:rPr lang="en-US" sz="2400" i="1" kern="1200" dirty="0" smtClean="0">
                <a:solidFill>
                  <a:srgbClr val="000000"/>
                </a:solidFill>
                <a:effectLst/>
                <a:latin typeface="Times New Roman" panose="02020603050405020304" pitchFamily="18" charset="0"/>
                <a:ea typeface="+mn-ea"/>
                <a:cs typeface="+mn-cs"/>
              </a:rPr>
              <a:t>Isaac H. Stearns</a:t>
            </a:r>
            <a:endParaRPr lang="en-US" dirty="0" smtClean="0">
              <a:effectLst/>
            </a:endParaRPr>
          </a:p>
          <a:p>
            <a:endParaRPr lang="en-US" dirty="0"/>
          </a:p>
        </p:txBody>
      </p:sp>
    </p:spTree>
    <p:extLst>
      <p:ext uri="{BB962C8B-B14F-4D97-AF65-F5344CB8AC3E}">
        <p14:creationId xmlns:p14="http://schemas.microsoft.com/office/powerpoint/2010/main" val="344740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A87A70-6378-4869-BD7E-8F36370EAC81}" type="slidenum">
              <a:rPr lang="en-US" smtClean="0"/>
              <a:t>26</a:t>
            </a:fld>
            <a:endParaRPr lang="en-US"/>
          </a:p>
        </p:txBody>
      </p:sp>
      <p:pic>
        <p:nvPicPr>
          <p:cNvPr id="2" name="Picture 1" descr="The causes of the trouble were an irregular diet, with insufficient nutritive qualities. Excessive demands upon the physical endurance at uncertain internvals. Exposure to climate and malarial influences, and severe mental strain. &#10;&#10;Sleeplessness, irresolution, involving a spirit of unrest and with a loss of power to concentrate the thoughts or energies, and often there are otherwise unexplainable, constantly recurring symptoms."/>
          <p:cNvPicPr>
            <a:picLocks noChangeAspect="1"/>
          </p:cNvPicPr>
          <p:nvPr/>
        </p:nvPicPr>
        <p:blipFill rotWithShape="1">
          <a:blip r:embed="rId2"/>
          <a:srcRect l="41091" t="13333" r="33217" b="24255"/>
          <a:stretch/>
        </p:blipFill>
        <p:spPr>
          <a:xfrm>
            <a:off x="787940" y="398834"/>
            <a:ext cx="4095345" cy="5596122"/>
          </a:xfrm>
          <a:prstGeom prst="rect">
            <a:avLst/>
          </a:prstGeom>
        </p:spPr>
      </p:pic>
      <p:pic>
        <p:nvPicPr>
          <p:cNvPr id="3" name="Picture 2" descr="A name for a disease should identify it beyond possibility of mistake and also characterize it if possible and it is suggested that &quot;chronic post bellum Neurokinesis&quot; would cover such cases."/>
          <p:cNvPicPr>
            <a:picLocks noChangeAspect="1"/>
          </p:cNvPicPr>
          <p:nvPr/>
        </p:nvPicPr>
        <p:blipFill rotWithShape="1">
          <a:blip r:embed="rId3"/>
          <a:srcRect l="16835" t="49649" r="56516" b="26383"/>
          <a:stretch/>
        </p:blipFill>
        <p:spPr>
          <a:xfrm>
            <a:off x="6087690" y="398834"/>
            <a:ext cx="5037754" cy="2548647"/>
          </a:xfrm>
          <a:prstGeom prst="rect">
            <a:avLst/>
          </a:prstGeom>
        </p:spPr>
      </p:pic>
    </p:spTree>
    <p:extLst>
      <p:ext uri="{BB962C8B-B14F-4D97-AF65-F5344CB8AC3E}">
        <p14:creationId xmlns:p14="http://schemas.microsoft.com/office/powerpoint/2010/main" val="2643198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3A87A70-6378-4869-BD7E-8F36370EAC81}" type="slidenum">
              <a:rPr lang="en-US" smtClean="0"/>
              <a:t>27</a:t>
            </a:fld>
            <a:endParaRPr lang="en-US"/>
          </a:p>
        </p:txBody>
      </p:sp>
      <p:pic>
        <p:nvPicPr>
          <p:cNvPr id="2" name="Picture 1" descr="the existence of civil war had not upt ot that time, added to the number of insane. That the privations and afflictions incident to it were borne with that calm fortitude and consciousness of duty that lofty patriotism which elevated and sustained those on who the great losses fall and infused a general spirit of sacrifice which love of country and religion alone can give."/>
          <p:cNvPicPr>
            <a:picLocks noChangeAspect="1"/>
          </p:cNvPicPr>
          <p:nvPr/>
        </p:nvPicPr>
        <p:blipFill rotWithShape="1">
          <a:blip r:embed="rId2"/>
          <a:srcRect l="24973" t="35177" r="37925" b="3333"/>
          <a:stretch/>
        </p:blipFill>
        <p:spPr>
          <a:xfrm>
            <a:off x="1813483" y="505838"/>
            <a:ext cx="6568529" cy="6123562"/>
          </a:xfrm>
          <a:prstGeom prst="rect">
            <a:avLst/>
          </a:prstGeom>
        </p:spPr>
      </p:pic>
    </p:spTree>
    <p:extLst>
      <p:ext uri="{BB962C8B-B14F-4D97-AF65-F5344CB8AC3E}">
        <p14:creationId xmlns:p14="http://schemas.microsoft.com/office/powerpoint/2010/main" val="3968477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87A70-6378-4869-BD7E-8F36370EAC81}" type="slidenum">
              <a:rPr lang="en-US" smtClean="0"/>
              <a:t>28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965553538"/>
              </p:ext>
            </p:extLst>
          </p:nvPr>
        </p:nvGraphicFramePr>
        <p:xfrm>
          <a:off x="1358900" y="1095064"/>
          <a:ext cx="10629900" cy="3943666"/>
        </p:xfrm>
        <a:graphic>
          <a:graphicData uri="http://schemas.openxmlformats.org/drawingml/2006/table">
            <a:tbl>
              <a:tblPr firstRow="1" bandRow="1">
                <a:tableStyleId>{5C22544A-7EE6-4342-B048-85BDC9FD1C3A}</a:tableStyleId>
              </a:tblPr>
              <a:tblGrid>
                <a:gridCol w="6432805">
                  <a:extLst>
                    <a:ext uri="{9D8B030D-6E8A-4147-A177-3AD203B41FA5}">
                      <a16:colId xmlns:a16="http://schemas.microsoft.com/office/drawing/2014/main" val="3449940818"/>
                    </a:ext>
                  </a:extLst>
                </a:gridCol>
                <a:gridCol w="4197095">
                  <a:extLst>
                    <a:ext uri="{9D8B030D-6E8A-4147-A177-3AD203B41FA5}">
                      <a16:colId xmlns:a16="http://schemas.microsoft.com/office/drawing/2014/main" val="126649508"/>
                    </a:ext>
                  </a:extLst>
                </a:gridCol>
              </a:tblGrid>
              <a:tr h="370840">
                <a:tc gridSpan="2">
                  <a:txBody>
                    <a:bodyPr/>
                    <a:lstStyle/>
                    <a:p>
                      <a:r>
                        <a:rPr lang="en-US" sz="2800" dirty="0">
                          <a:solidFill>
                            <a:schemeClr val="tx1"/>
                          </a:solidFill>
                        </a:rPr>
                        <a:t>Table</a:t>
                      </a:r>
                      <a:r>
                        <a:rPr lang="en-US" sz="2800" baseline="0" dirty="0">
                          <a:solidFill>
                            <a:schemeClr val="tx1"/>
                          </a:solidFill>
                        </a:rPr>
                        <a:t> 5: African-American men reported as “insane,” </a:t>
                      </a:r>
                      <a:endParaRPr lang="en-US" sz="2800" baseline="0" dirty="0" smtClean="0">
                        <a:solidFill>
                          <a:schemeClr val="tx1"/>
                        </a:solidFill>
                      </a:endParaRPr>
                    </a:p>
                    <a:p>
                      <a:r>
                        <a:rPr lang="en-US" sz="2800" baseline="0" dirty="0" smtClean="0">
                          <a:solidFill>
                            <a:schemeClr val="tx1"/>
                          </a:solidFill>
                        </a:rPr>
                        <a:t>1880 </a:t>
                      </a:r>
                      <a:r>
                        <a:rPr lang="en-US" sz="2800" baseline="0" dirty="0">
                          <a:solidFill>
                            <a:schemeClr val="tx1"/>
                          </a:solidFill>
                        </a:rPr>
                        <a:t>U.S. </a:t>
                      </a:r>
                      <a:r>
                        <a:rPr lang="en-US" sz="2800" baseline="0" dirty="0" err="1">
                          <a:solidFill>
                            <a:schemeClr val="tx1"/>
                          </a:solidFill>
                        </a:rPr>
                        <a:t>Census</a:t>
                      </a:r>
                      <a:r>
                        <a:rPr lang="en-US" sz="2800" dirty="0" err="1"/>
                        <a:t>n</a:t>
                      </a:r>
                      <a:r>
                        <a:rPr lang="en-US" sz="2800" dirty="0"/>
                        <a:t> </a:t>
                      </a:r>
                      <a:r>
                        <a:rPr lang="en-US" dirty="0"/>
                        <a:t>reported as “insane,” 1880 U.S. Census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327165634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9812219"/>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i="1" dirty="0"/>
                        <a:t>Number insane per 10,000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4187919"/>
                  </a:ext>
                </a:extLst>
              </a:tr>
              <a:tr h="370840">
                <a:tc>
                  <a:txBody>
                    <a:bodyPr/>
                    <a:lstStyle/>
                    <a:p>
                      <a:r>
                        <a:rPr lang="en-US" dirty="0"/>
                        <a:t>Veterans in EI Colored Troops II sample</a:t>
                      </a:r>
                      <a:r>
                        <a:rPr lang="en-US" baseline="30000" dirty="0"/>
                        <a:t>1</a:t>
                      </a:r>
                    </a:p>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712311"/>
                  </a:ext>
                </a:extLst>
              </a:tr>
              <a:tr h="306386">
                <a:tc>
                  <a:txBody>
                    <a:bodyPr/>
                    <a:lstStyle/>
                    <a:p>
                      <a:r>
                        <a:rPr lang="en-US" dirty="0"/>
                        <a:t>All black men 30-60</a:t>
                      </a:r>
                      <a:r>
                        <a:rPr lang="en-US" baseline="30000" dirty="0"/>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5230684"/>
                  </a:ext>
                </a:extLst>
              </a:tr>
              <a:tr h="306386">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389319"/>
                  </a:ext>
                </a:extLst>
              </a:tr>
              <a:tr h="306386">
                <a:tc gridSpan="2">
                  <a:txBody>
                    <a:bodyPr/>
                    <a:lstStyle/>
                    <a:p>
                      <a:r>
                        <a:rPr lang="en-US" sz="1200" b="0" kern="1200" baseline="30000" dirty="0">
                          <a:solidFill>
                            <a:schemeClr val="dk1"/>
                          </a:solidFill>
                          <a:effectLst/>
                          <a:latin typeface="+mn-lt"/>
                          <a:ea typeface="+mn-ea"/>
                          <a:cs typeface="+mn-cs"/>
                        </a:rPr>
                        <a:t>1</a:t>
                      </a:r>
                      <a:r>
                        <a:rPr lang="en-US" sz="1200" dirty="0">
                          <a:effectLst/>
                          <a:latin typeface="Times New Roman" panose="02020603050405020304" pitchFamily="18" charset="0"/>
                          <a:ea typeface="Calibri" panose="020F0502020204030204" pitchFamily="34" charset="0"/>
                        </a:rPr>
                        <a:t>Dora L. Costa et al., </a:t>
                      </a:r>
                      <a:r>
                        <a:rPr lang="en-US" sz="1200" i="1" dirty="0">
                          <a:effectLst/>
                          <a:latin typeface="Times New Roman" panose="02020603050405020304" pitchFamily="18" charset="0"/>
                          <a:ea typeface="Calibri" panose="020F0502020204030204" pitchFamily="34" charset="0"/>
                        </a:rPr>
                        <a:t>The Aging of US Colored Troops </a:t>
                      </a:r>
                      <a:r>
                        <a:rPr lang="en-US" sz="1200" dirty="0">
                          <a:effectLst/>
                          <a:latin typeface="Times New Roman" panose="02020603050405020304" pitchFamily="18" charset="0"/>
                          <a:ea typeface="Calibri" panose="020F0502020204030204" pitchFamily="34" charset="0"/>
                        </a:rPr>
                        <a:t>[machine-readable database] (Chicago: Center for Population Economics, University of Chicago, 2015).</a:t>
                      </a:r>
                      <a:endParaRPr lang="en-US"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6695533"/>
                  </a:ext>
                </a:extLst>
              </a:tr>
              <a:tr h="306386">
                <a:tc gridSpan="2">
                  <a:txBody>
                    <a:bodyPr/>
                    <a:lstStyle/>
                    <a:p>
                      <a:r>
                        <a:rPr lang="en-US" sz="1200" kern="1200" baseline="30000" dirty="0">
                          <a:solidFill>
                            <a:schemeClr val="dk1"/>
                          </a:solidFill>
                          <a:effectLst/>
                          <a:latin typeface="+mn-lt"/>
                          <a:ea typeface="+mn-ea"/>
                          <a:cs typeface="+mn-cs"/>
                        </a:rPr>
                        <a:t>2</a:t>
                      </a:r>
                      <a:r>
                        <a:rPr lang="en-US" sz="1200" kern="1200" dirty="0">
                          <a:solidFill>
                            <a:schemeClr val="dk1"/>
                          </a:solidFill>
                          <a:effectLst/>
                          <a:latin typeface="+mn-lt"/>
                          <a:ea typeface="+mn-ea"/>
                          <a:cs typeface="+mn-cs"/>
                        </a:rPr>
                        <a:t>Steven </a:t>
                      </a:r>
                      <a:r>
                        <a:rPr lang="en-US" sz="1200" kern="1200" dirty="0" err="1">
                          <a:solidFill>
                            <a:schemeClr val="dk1"/>
                          </a:solidFill>
                          <a:effectLst/>
                          <a:latin typeface="+mn-lt"/>
                          <a:ea typeface="+mn-ea"/>
                          <a:cs typeface="+mn-cs"/>
                        </a:rPr>
                        <a:t>Ruggles</a:t>
                      </a:r>
                      <a:r>
                        <a:rPr lang="en-US" sz="1200" kern="1200" dirty="0">
                          <a:solidFill>
                            <a:schemeClr val="dk1"/>
                          </a:solidFill>
                          <a:effectLst/>
                          <a:latin typeface="+mn-lt"/>
                          <a:ea typeface="+mn-ea"/>
                          <a:cs typeface="+mn-cs"/>
                        </a:rPr>
                        <a:t> et al., </a:t>
                      </a:r>
                      <a:r>
                        <a:rPr lang="en-US" sz="1200" i="1" kern="1200" dirty="0">
                          <a:solidFill>
                            <a:schemeClr val="dk1"/>
                          </a:solidFill>
                          <a:effectLst/>
                          <a:latin typeface="+mn-lt"/>
                          <a:ea typeface="+mn-ea"/>
                          <a:cs typeface="+mn-cs"/>
                        </a:rPr>
                        <a:t>Integrated Public Use Microdata Series: Version 6.0</a:t>
                      </a:r>
                      <a:r>
                        <a:rPr lang="en-US" sz="1200" kern="1200" dirty="0">
                          <a:solidFill>
                            <a:schemeClr val="dk1"/>
                          </a:solidFill>
                          <a:effectLst/>
                          <a:latin typeface="+mn-lt"/>
                          <a:ea typeface="+mn-ea"/>
                          <a:cs typeface="+mn-cs"/>
                        </a:rPr>
                        <a:t> [machine-readable database] (Minneapolis: University of Minnesota, 2015).</a:t>
                      </a:r>
                    </a:p>
                    <a:p>
                      <a:endParaRPr lang="en-US" sz="1200" kern="1200" baseline="30000" dirty="0">
                        <a:solidFill>
                          <a:schemeClr val="dk1"/>
                        </a:solidFill>
                        <a:effectLst/>
                        <a:latin typeface="+mn-lt"/>
                        <a:ea typeface="+mn-ea"/>
                        <a:cs typeface="+mn-cs"/>
                      </a:endParaRPr>
                    </a:p>
                    <a:p>
                      <a:r>
                        <a:rPr lang="en-US" sz="1200" kern="1200" baseline="0" dirty="0">
                          <a:solidFill>
                            <a:schemeClr val="dk1"/>
                          </a:solidFill>
                          <a:effectLst/>
                          <a:latin typeface="+mn-lt"/>
                          <a:ea typeface="+mn-ea"/>
                          <a:cs typeface="+mn-cs"/>
                        </a:rPr>
                        <a:t>Rates adjusted for age distributions. </a:t>
                      </a:r>
                      <a:endParaRPr lang="en-US" sz="1200" baseline="30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7817731"/>
                  </a:ext>
                </a:extLst>
              </a:tr>
            </a:tbl>
          </a:graphicData>
        </a:graphic>
      </p:graphicFrame>
      <p:sp>
        <p:nvSpPr>
          <p:cNvPr id="3" name="Title 2" hidden="1"/>
          <p:cNvSpPr>
            <a:spLocks noGrp="1"/>
          </p:cNvSpPr>
          <p:nvPr>
            <p:ph type="title" idx="4294967295"/>
          </p:nvPr>
        </p:nvSpPr>
        <p:spPr/>
        <p:txBody>
          <a:bodyPr/>
          <a:lstStyle/>
          <a:p>
            <a:pPr rtl="0" eaLnBrk="1" latinLnBrk="0" hangingPunct="1"/>
            <a:r>
              <a:rPr lang="en-US" sz="1800" b="1" kern="1200" baseline="0" dirty="0" smtClean="0">
                <a:solidFill>
                  <a:srgbClr val="000000"/>
                </a:solidFill>
                <a:effectLst/>
                <a:latin typeface="Times New Roman" panose="02020603050405020304" pitchFamily="18" charset="0"/>
                <a:ea typeface="+mn-ea"/>
                <a:cs typeface="+mn-cs"/>
              </a:rPr>
              <a:t>African-American men reported as “insane,” 1880 U.S. </a:t>
            </a:r>
            <a:r>
              <a:rPr lang="en-US" sz="1800" b="1" kern="1200" baseline="0" dirty="0" err="1" smtClean="0">
                <a:solidFill>
                  <a:srgbClr val="000000"/>
                </a:solidFill>
                <a:effectLst/>
                <a:latin typeface="Times New Roman" panose="02020603050405020304" pitchFamily="18" charset="0"/>
                <a:ea typeface="+mn-ea"/>
                <a:cs typeface="+mn-cs"/>
              </a:rPr>
              <a:t>Census</a:t>
            </a:r>
            <a:r>
              <a:rPr lang="en-US" sz="1800" b="1" kern="1200" dirty="0" err="1" smtClean="0">
                <a:solidFill>
                  <a:srgbClr val="FFFFFF"/>
                </a:solidFill>
                <a:effectLst/>
                <a:latin typeface="Times New Roman" panose="02020603050405020304" pitchFamily="18" charset="0"/>
                <a:ea typeface="+mn-ea"/>
                <a:cs typeface="+mn-cs"/>
              </a:rPr>
              <a:t>n</a:t>
            </a:r>
            <a:r>
              <a:rPr lang="en-US" sz="1800" b="1" kern="1200" dirty="0" smtClean="0">
                <a:solidFill>
                  <a:srgbClr val="FFFFFF"/>
                </a:solidFill>
                <a:effectLst/>
                <a:latin typeface="Times New Roman" panose="02020603050405020304" pitchFamily="18" charset="0"/>
                <a:ea typeface="+mn-ea"/>
                <a:cs typeface="+mn-cs"/>
              </a:rPr>
              <a:t> reported as “insane,” 1880 U.S. Census</a:t>
            </a:r>
            <a:endParaRPr lang="en-US" dirty="0" smtClean="0">
              <a:effectLst/>
            </a:endParaRPr>
          </a:p>
          <a:p>
            <a:endParaRPr lang="en-US" dirty="0"/>
          </a:p>
        </p:txBody>
      </p:sp>
    </p:spTree>
    <p:extLst>
      <p:ext uri="{BB962C8B-B14F-4D97-AF65-F5344CB8AC3E}">
        <p14:creationId xmlns:p14="http://schemas.microsoft.com/office/powerpoint/2010/main" val="4179731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027" t="15964" r="34175" b="25391"/>
          <a:stretch/>
        </p:blipFill>
        <p:spPr>
          <a:xfrm>
            <a:off x="1347723" y="340468"/>
            <a:ext cx="7941041" cy="5719864"/>
          </a:xfrm>
          <a:prstGeom prst="rect">
            <a:avLst/>
          </a:prstGeom>
        </p:spPr>
      </p:pic>
      <p:sp>
        <p:nvSpPr>
          <p:cNvPr id="3" name="Slide Number Placeholder 2"/>
          <p:cNvSpPr>
            <a:spLocks noGrp="1"/>
          </p:cNvSpPr>
          <p:nvPr>
            <p:ph type="sldNum" sz="quarter" idx="12"/>
          </p:nvPr>
        </p:nvSpPr>
        <p:spPr/>
        <p:txBody>
          <a:bodyPr/>
          <a:lstStyle/>
          <a:p>
            <a:fld id="{53A87A70-6378-4869-BD7E-8F36370EAC81}" type="slidenum">
              <a:rPr lang="en-US" smtClean="0"/>
              <a:t>29</a:t>
            </a:fld>
            <a:endParaRPr lang="en-US"/>
          </a:p>
        </p:txBody>
      </p:sp>
    </p:spTree>
    <p:extLst>
      <p:ext uri="{BB962C8B-B14F-4D97-AF65-F5344CB8AC3E}">
        <p14:creationId xmlns:p14="http://schemas.microsoft.com/office/powerpoint/2010/main" val="3170276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87A70-6378-4869-BD7E-8F36370EAC81}" type="slidenum">
              <a:rPr lang="en-US" smtClean="0"/>
              <a:t>3</a:t>
            </a:fld>
            <a:endParaRPr lang="en-US"/>
          </a:p>
        </p:txBody>
      </p:sp>
      <p:sp>
        <p:nvSpPr>
          <p:cNvPr id="3" name="Title 2"/>
          <p:cNvSpPr>
            <a:spLocks noGrp="1"/>
          </p:cNvSpPr>
          <p:nvPr>
            <p:ph type="title" idx="4294967295"/>
          </p:nvPr>
        </p:nvSpPr>
        <p:spPr/>
        <p:txBody>
          <a:bodyPr/>
          <a:lstStyle/>
          <a:p>
            <a:pPr rtl="0" eaLnBrk="1" latinLnBrk="0" hangingPunct="1"/>
            <a:r>
              <a:rPr lang="en-US" sz="2800" b="1" kern="1200" dirty="0" smtClean="0">
                <a:solidFill>
                  <a:srgbClr val="000000"/>
                </a:solidFill>
                <a:effectLst/>
                <a:latin typeface="Times New Roman" panose="02020603050405020304" pitchFamily="18" charset="0"/>
                <a:ea typeface="+mn-ea"/>
                <a:cs typeface="Times New Roman" panose="02020603050405020304" pitchFamily="18" charset="0"/>
              </a:rPr>
              <a:t>Depression, anxiety, PTSD: The mental impact of climate change</a:t>
            </a:r>
            <a:endParaRPr lang="en-US" dirty="0" smtClean="0">
              <a:effectLst/>
            </a:endParaRPr>
          </a:p>
          <a:p>
            <a:endParaRPr lang="en-US" dirty="0"/>
          </a:p>
        </p:txBody>
      </p:sp>
      <p:sp>
        <p:nvSpPr>
          <p:cNvPr id="4" name="TextBox 3"/>
          <p:cNvSpPr txBox="1"/>
          <p:nvPr/>
        </p:nvSpPr>
        <p:spPr>
          <a:xfrm>
            <a:off x="1397354" y="4769913"/>
            <a:ext cx="8953146"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Among direct flood victims, 20% had been diagnosed with depression, 28.3% with anxiety and 36% with post-traumatic stress disorder. </a:t>
            </a:r>
          </a:p>
        </p:txBody>
      </p:sp>
      <p:pic>
        <p:nvPicPr>
          <p:cNvPr id="1026" name="Picture 2" descr="The Shepherd sons used a boat to get around the flooded vill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9038" y="1298738"/>
            <a:ext cx="5414211" cy="304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139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3A87A70-6378-4869-BD7E-8F36370EAC81}" type="slidenum">
              <a:rPr lang="en-US" smtClean="0"/>
              <a:t>30</a:t>
            </a:fld>
            <a:endParaRPr lang="en-US"/>
          </a:p>
        </p:txBody>
      </p:sp>
      <p:pic>
        <p:nvPicPr>
          <p:cNvPr id="2" name="Picture 1" descr="Decisions relating to pensions&#10;The probabilties are that the insanity (or brain disease) did result from injury to spine and the disease of left leg and urinary organs was secondary to same injury.&#10;In the light of foregoing medical evidence which is the best attainable it is quite manifest that the aberration of mind under which the soldier was laboring when he committed suicide, was a sequela of injuries received in the line of duty in the service of the US."/>
          <p:cNvPicPr>
            <a:picLocks noChangeAspect="1"/>
          </p:cNvPicPr>
          <p:nvPr/>
        </p:nvPicPr>
        <p:blipFill rotWithShape="1">
          <a:blip r:embed="rId2"/>
          <a:srcRect l="23777" t="11914" r="51968" b="34771"/>
          <a:stretch/>
        </p:blipFill>
        <p:spPr>
          <a:xfrm>
            <a:off x="2898842" y="593388"/>
            <a:ext cx="4280171" cy="5291846"/>
          </a:xfrm>
          <a:prstGeom prst="rect">
            <a:avLst/>
          </a:prstGeom>
        </p:spPr>
      </p:pic>
      <p:cxnSp>
        <p:nvCxnSpPr>
          <p:cNvPr id="4" name="Straight Connector 3"/>
          <p:cNvCxnSpPr/>
          <p:nvPr/>
        </p:nvCxnSpPr>
        <p:spPr>
          <a:xfrm>
            <a:off x="5885234" y="4250987"/>
            <a:ext cx="1293779" cy="19456"/>
          </a:xfrm>
          <a:prstGeom prst="line">
            <a:avLst/>
          </a:prstGeom>
        </p:spPr>
        <p:style>
          <a:lnRef idx="3">
            <a:schemeClr val="accent4"/>
          </a:lnRef>
          <a:fillRef idx="0">
            <a:schemeClr val="accent4"/>
          </a:fillRef>
          <a:effectRef idx="2">
            <a:schemeClr val="accent4"/>
          </a:effectRef>
          <a:fontRef idx="minor">
            <a:schemeClr val="tx1"/>
          </a:fontRef>
        </p:style>
      </p:cxnSp>
      <p:cxnSp>
        <p:nvCxnSpPr>
          <p:cNvPr id="7" name="Straight Connector 6"/>
          <p:cNvCxnSpPr/>
          <p:nvPr/>
        </p:nvCxnSpPr>
        <p:spPr>
          <a:xfrm flipV="1">
            <a:off x="2986391" y="4435813"/>
            <a:ext cx="4075890" cy="19455"/>
          </a:xfrm>
          <a:prstGeom prst="line">
            <a:avLst/>
          </a:prstGeom>
        </p:spPr>
        <p:style>
          <a:lnRef idx="3">
            <a:schemeClr val="accent4"/>
          </a:lnRef>
          <a:fillRef idx="0">
            <a:schemeClr val="accent4"/>
          </a:fillRef>
          <a:effectRef idx="2">
            <a:schemeClr val="accent4"/>
          </a:effectRef>
          <a:fontRef idx="minor">
            <a:schemeClr val="tx1"/>
          </a:fontRef>
        </p:style>
      </p:cxnSp>
      <p:cxnSp>
        <p:nvCxnSpPr>
          <p:cNvPr id="10" name="Straight Connector 9"/>
          <p:cNvCxnSpPr/>
          <p:nvPr/>
        </p:nvCxnSpPr>
        <p:spPr>
          <a:xfrm flipV="1">
            <a:off x="2957209" y="4591456"/>
            <a:ext cx="4221804" cy="9727"/>
          </a:xfrm>
          <a:prstGeom prst="line">
            <a:avLst/>
          </a:prstGeom>
        </p:spPr>
        <p:style>
          <a:lnRef idx="2">
            <a:schemeClr val="accent4"/>
          </a:lnRef>
          <a:fillRef idx="0">
            <a:schemeClr val="accent4"/>
          </a:fillRef>
          <a:effectRef idx="1">
            <a:schemeClr val="accent4"/>
          </a:effectRef>
          <a:fontRef idx="minor">
            <a:schemeClr val="tx1"/>
          </a:fontRef>
        </p:style>
      </p:cxnSp>
      <p:cxnSp>
        <p:nvCxnSpPr>
          <p:cNvPr id="14" name="Straight Connector 13"/>
          <p:cNvCxnSpPr/>
          <p:nvPr/>
        </p:nvCxnSpPr>
        <p:spPr>
          <a:xfrm>
            <a:off x="2986391" y="4747098"/>
            <a:ext cx="340469"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6" name="Straight Connector 15"/>
          <p:cNvCxnSpPr/>
          <p:nvPr/>
        </p:nvCxnSpPr>
        <p:spPr>
          <a:xfrm>
            <a:off x="3550596" y="5048655"/>
            <a:ext cx="3511685"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8" name="Straight Connector 17"/>
          <p:cNvCxnSpPr/>
          <p:nvPr/>
        </p:nvCxnSpPr>
        <p:spPr>
          <a:xfrm flipV="1">
            <a:off x="2986391" y="5194570"/>
            <a:ext cx="4075890" cy="1"/>
          </a:xfrm>
          <a:prstGeom prst="line">
            <a:avLst/>
          </a:prstGeom>
        </p:spPr>
        <p:style>
          <a:lnRef idx="3">
            <a:schemeClr val="accent4"/>
          </a:lnRef>
          <a:fillRef idx="0">
            <a:schemeClr val="accent4"/>
          </a:fillRef>
          <a:effectRef idx="2">
            <a:schemeClr val="accent4"/>
          </a:effectRef>
          <a:fontRef idx="minor">
            <a:schemeClr val="tx1"/>
          </a:fontRef>
        </p:style>
      </p:cxnSp>
      <p:cxnSp>
        <p:nvCxnSpPr>
          <p:cNvPr id="21" name="Straight Connector 20"/>
          <p:cNvCxnSpPr/>
          <p:nvPr/>
        </p:nvCxnSpPr>
        <p:spPr>
          <a:xfrm>
            <a:off x="2986391" y="5359940"/>
            <a:ext cx="3832698"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Title 4" hidden="1"/>
          <p:cNvSpPr>
            <a:spLocks noGrp="1"/>
          </p:cNvSpPr>
          <p:nvPr>
            <p:ph type="title" idx="4294967295"/>
          </p:nvPr>
        </p:nvSpPr>
        <p:spPr/>
        <p:txBody>
          <a:bodyPr/>
          <a:lstStyle/>
          <a:p>
            <a:r>
              <a:rPr lang="en-US" dirty="0" smtClean="0"/>
              <a:t>Decisions related to pensions</a:t>
            </a:r>
            <a:endParaRPr lang="en-US" dirty="0"/>
          </a:p>
        </p:txBody>
      </p:sp>
    </p:spTree>
    <p:extLst>
      <p:ext uri="{BB962C8B-B14F-4D97-AF65-F5344CB8AC3E}">
        <p14:creationId xmlns:p14="http://schemas.microsoft.com/office/powerpoint/2010/main" val="2412440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3A87A70-6378-4869-BD7E-8F36370EAC81}" type="slidenum">
              <a:rPr lang="en-US" smtClean="0"/>
              <a:t>31</a:t>
            </a:fld>
            <a:endParaRPr lang="en-US"/>
          </a:p>
        </p:txBody>
      </p:sp>
      <p:pic>
        <p:nvPicPr>
          <p:cNvPr id="2" name="Picture 1" descr="When the short period of time (100 days) covered by appellant's service is considered in connection with the testimony of neighbors and"/>
          <p:cNvPicPr>
            <a:picLocks noChangeAspect="1"/>
          </p:cNvPicPr>
          <p:nvPr/>
        </p:nvPicPr>
        <p:blipFill rotWithShape="1">
          <a:blip r:embed="rId2"/>
          <a:srcRect l="25102" t="85391" r="50117" b="12141"/>
          <a:stretch/>
        </p:blipFill>
        <p:spPr>
          <a:xfrm>
            <a:off x="596900" y="2369088"/>
            <a:ext cx="10020300" cy="495709"/>
          </a:xfrm>
          <a:prstGeom prst="rect">
            <a:avLst/>
          </a:prstGeom>
        </p:spPr>
      </p:pic>
      <p:pic>
        <p:nvPicPr>
          <p:cNvPr id="9" name="Picture 8" descr="friends who swear to his being &quot;weak minded&quot; and &quot;unbalanced&quot; long prior to his enlistment, it is clear that a fair deduction from the evidence would be that the appellant was a man who was preddisposed to insanity which preisposition may have been aggravated by his military service, but which is not shown to have actually developed into insanity until long after his discharge."/>
          <p:cNvPicPr>
            <a:picLocks noChangeAspect="1"/>
          </p:cNvPicPr>
          <p:nvPr/>
        </p:nvPicPr>
        <p:blipFill rotWithShape="1">
          <a:blip r:embed="rId2"/>
          <a:srcRect l="50186" t="17138" r="25877" b="73433"/>
          <a:stretch/>
        </p:blipFill>
        <p:spPr>
          <a:xfrm>
            <a:off x="1175044" y="2864797"/>
            <a:ext cx="9613848" cy="2130356"/>
          </a:xfrm>
          <a:prstGeom prst="rect">
            <a:avLst/>
          </a:prstGeom>
        </p:spPr>
      </p:pic>
    </p:spTree>
    <p:extLst>
      <p:ext uri="{BB962C8B-B14F-4D97-AF65-F5344CB8AC3E}">
        <p14:creationId xmlns:p14="http://schemas.microsoft.com/office/powerpoint/2010/main" val="839865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3A87A70-6378-4869-BD7E-8F36370EAC81}" type="slidenum">
              <a:rPr lang="en-US" smtClean="0"/>
              <a:t>4</a:t>
            </a:fld>
            <a:endParaRPr lang="en-US"/>
          </a:p>
        </p:txBody>
      </p:sp>
      <p:pic>
        <p:nvPicPr>
          <p:cNvPr id="2" name="Picture 1" descr="Article by the Associated Press about Prison Guards sue Delaware Leaders Over Inmate Riot - April 18, 2017"/>
          <p:cNvPicPr>
            <a:picLocks noChangeAspect="1"/>
          </p:cNvPicPr>
          <p:nvPr/>
        </p:nvPicPr>
        <p:blipFill rotWithShape="1">
          <a:blip r:embed="rId2"/>
          <a:srcRect l="10053" t="24035" r="35453" b="20709"/>
          <a:stretch/>
        </p:blipFill>
        <p:spPr>
          <a:xfrm>
            <a:off x="396702" y="228600"/>
            <a:ext cx="11364728" cy="6127750"/>
          </a:xfrm>
          <a:prstGeom prst="rect">
            <a:avLst/>
          </a:prstGeom>
        </p:spPr>
      </p:pic>
      <p:sp>
        <p:nvSpPr>
          <p:cNvPr id="4" name="Title 3" hidden="1"/>
          <p:cNvSpPr>
            <a:spLocks noGrp="1"/>
          </p:cNvSpPr>
          <p:nvPr>
            <p:ph type="title" idx="4294967295"/>
          </p:nvPr>
        </p:nvSpPr>
        <p:spPr/>
        <p:txBody>
          <a:bodyPr/>
          <a:lstStyle/>
          <a:p>
            <a:r>
              <a:rPr lang="en-US" dirty="0" smtClean="0"/>
              <a:t>Prison Guards</a:t>
            </a:r>
            <a:r>
              <a:rPr lang="en-US" baseline="0" dirty="0" smtClean="0"/>
              <a:t> Sue Delaware Leaders Over Inmate Riot</a:t>
            </a:r>
            <a:endParaRPr lang="en-US" dirty="0"/>
          </a:p>
        </p:txBody>
      </p:sp>
    </p:spTree>
    <p:extLst>
      <p:ext uri="{BB962C8B-B14F-4D97-AF65-F5344CB8AC3E}">
        <p14:creationId xmlns:p14="http://schemas.microsoft.com/office/powerpoint/2010/main" val="3801635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3A87A70-6378-4869-BD7E-8F36370EAC81}" type="slidenum">
              <a:rPr lang="en-US" smtClean="0"/>
              <a:t>5</a:t>
            </a:fld>
            <a:endParaRPr lang="en-US"/>
          </a:p>
        </p:txBody>
      </p:sp>
      <p:pic>
        <p:nvPicPr>
          <p:cNvPr id="2" name="Picture 1" descr="Scholars have long noted the connections between the witchcraft outbreak and King William's War, which raged on Massachusetts's northern frontier and was responsible for the ar hysteria that seems to have been present in Salem Village and throughout Essex County. Abigail Hobbs, Mercy Lewis, Susannah Sheklon, and Sarah Churchwell were all war refugees who had previously lived in Maine. They had been uprooted by the war, had lost family members to the conflict, and had their homes destroyed. Some of them may have been suffering from what we now recognize as post-traumatic stress disorder. "/>
          <p:cNvPicPr>
            <a:picLocks noChangeAspect="1"/>
          </p:cNvPicPr>
          <p:nvPr/>
        </p:nvPicPr>
        <p:blipFill rotWithShape="1">
          <a:blip r:embed="rId2"/>
          <a:srcRect l="11809" t="17369" r="28830"/>
          <a:stretch/>
        </p:blipFill>
        <p:spPr>
          <a:xfrm>
            <a:off x="1651270" y="0"/>
            <a:ext cx="8305530" cy="6503238"/>
          </a:xfrm>
          <a:prstGeom prst="rect">
            <a:avLst/>
          </a:prstGeom>
        </p:spPr>
      </p:pic>
      <p:sp>
        <p:nvSpPr>
          <p:cNvPr id="4" name="Title 3" hidden="1"/>
          <p:cNvSpPr>
            <a:spLocks noGrp="1"/>
          </p:cNvSpPr>
          <p:nvPr>
            <p:ph type="title" idx="4294967295"/>
          </p:nvPr>
        </p:nvSpPr>
        <p:spPr/>
        <p:txBody>
          <a:bodyPr>
            <a:normAutofit fontScale="90000"/>
          </a:bodyPr>
          <a:lstStyle/>
          <a:p>
            <a:r>
              <a:rPr lang="en-US" dirty="0" smtClean="0"/>
              <a:t>Scholars have long noted the connections between the witchcraft outbreak and King William's War</a:t>
            </a:r>
            <a:endParaRPr lang="en-US" dirty="0"/>
          </a:p>
        </p:txBody>
      </p:sp>
    </p:spTree>
    <p:extLst>
      <p:ext uri="{BB962C8B-B14F-4D97-AF65-F5344CB8AC3E}">
        <p14:creationId xmlns:p14="http://schemas.microsoft.com/office/powerpoint/2010/main" val="546626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3A87A70-6378-4869-BD7E-8F36370EAC81}" type="slidenum">
              <a:rPr lang="en-US" smtClean="0"/>
              <a:t>6</a:t>
            </a:fld>
            <a:endParaRPr lang="en-US"/>
          </a:p>
        </p:txBody>
      </p:sp>
      <p:pic>
        <p:nvPicPr>
          <p:cNvPr id="2" name="Picture 1" descr="Senator admits plagiarism, blames PTSD"/>
          <p:cNvPicPr>
            <a:picLocks noChangeAspect="1"/>
          </p:cNvPicPr>
          <p:nvPr/>
        </p:nvPicPr>
        <p:blipFill rotWithShape="1">
          <a:blip r:embed="rId2"/>
          <a:srcRect l="16436" t="15177" r="37287" b="44737"/>
          <a:stretch/>
        </p:blipFill>
        <p:spPr>
          <a:xfrm>
            <a:off x="1438286" y="1417321"/>
            <a:ext cx="9575237" cy="4665538"/>
          </a:xfrm>
          <a:prstGeom prst="rect">
            <a:avLst/>
          </a:prstGeom>
        </p:spPr>
      </p:pic>
      <p:sp>
        <p:nvSpPr>
          <p:cNvPr id="4" name="Title 3" hidden="1"/>
          <p:cNvSpPr>
            <a:spLocks noGrp="1"/>
          </p:cNvSpPr>
          <p:nvPr>
            <p:ph type="title" idx="4294967295"/>
          </p:nvPr>
        </p:nvSpPr>
        <p:spPr/>
        <p:txBody>
          <a:bodyPr>
            <a:normAutofit/>
          </a:bodyPr>
          <a:lstStyle/>
          <a:p>
            <a:r>
              <a:rPr lang="en-US" sz="2800" b="1" dirty="0" smtClean="0"/>
              <a:t>Senator admits plagiarism, blames PTSD</a:t>
            </a:r>
            <a:endParaRPr lang="en-US" sz="2800" b="1" dirty="0"/>
          </a:p>
        </p:txBody>
      </p:sp>
    </p:spTree>
    <p:extLst>
      <p:ext uri="{BB962C8B-B14F-4D97-AF65-F5344CB8AC3E}">
        <p14:creationId xmlns:p14="http://schemas.microsoft.com/office/powerpoint/2010/main" val="645186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A87A70-6378-4869-BD7E-8F36370EAC81}" type="slidenum">
              <a:rPr lang="en-US" smtClean="0"/>
              <a:t>7</a:t>
            </a:fld>
            <a:endParaRPr lang="en-US"/>
          </a:p>
        </p:txBody>
      </p:sp>
      <p:sp>
        <p:nvSpPr>
          <p:cNvPr id="5" name="Title 4"/>
          <p:cNvSpPr>
            <a:spLocks noGrp="1"/>
          </p:cNvSpPr>
          <p:nvPr>
            <p:ph type="title" idx="4294967295"/>
          </p:nvPr>
        </p:nvSpPr>
        <p:spPr>
          <a:xfrm>
            <a:off x="2636336" y="167545"/>
            <a:ext cx="10515600" cy="1325563"/>
          </a:xfrm>
        </p:spPr>
        <p:txBody>
          <a:bodyPr/>
          <a:lstStyle/>
          <a:p>
            <a:pPr rtl="0" eaLnBrk="1" latinLnBrk="0" hangingPunct="1"/>
            <a:r>
              <a:rPr lang="en-US" sz="2800" b="1" i="0" kern="1200" dirty="0" smtClean="0">
                <a:effectLst/>
                <a:latin typeface="+mn-lt"/>
                <a:ea typeface="+mn-ea"/>
                <a:cs typeface="Times New Roman" panose="02020603050405020304" pitchFamily="18" charset="0"/>
              </a:rPr>
              <a:t>Post-Traumatic Stress Disorder Among Adults</a:t>
            </a:r>
            <a:endParaRPr lang="en-US" dirty="0" smtClean="0">
              <a:effectLst/>
              <a:latin typeface="+mn-lt"/>
            </a:endParaRPr>
          </a:p>
          <a:p>
            <a:endParaRPr lang="en-US" dirty="0"/>
          </a:p>
        </p:txBody>
      </p:sp>
      <p:sp>
        <p:nvSpPr>
          <p:cNvPr id="3" name="TextBox 2"/>
          <p:cNvSpPr txBox="1"/>
          <p:nvPr/>
        </p:nvSpPr>
        <p:spPr>
          <a:xfrm>
            <a:off x="1942785" y="6025534"/>
            <a:ext cx="8029891" cy="400110"/>
          </a:xfrm>
          <a:prstGeom prst="rect">
            <a:avLst/>
          </a:prstGeom>
          <a:noFill/>
        </p:spPr>
        <p:txBody>
          <a:bodyPr wrap="none" rtlCol="0">
            <a:spAutoFit/>
          </a:bodyPr>
          <a:lstStyle/>
          <a:p>
            <a:r>
              <a:rPr lang="en-US" sz="2000" i="1" dirty="0">
                <a:latin typeface="Times New Roman" panose="02020603050405020304" pitchFamily="18" charset="0"/>
              </a:rPr>
              <a:t>Source: </a:t>
            </a:r>
            <a:r>
              <a:rPr lang="en-US" sz="2000" dirty="0">
                <a:latin typeface="Times New Roman" panose="02020603050405020304" pitchFamily="18" charset="0"/>
              </a:rPr>
              <a:t>National Institute of Mental Health, Health and Education Statistics </a:t>
            </a:r>
            <a:endParaRPr lang="en-US" sz="2000" i="1" dirty="0">
              <a:latin typeface="Times New Roman" panose="02020603050405020304" pitchFamily="18" charset="0"/>
            </a:endParaRPr>
          </a:p>
        </p:txBody>
      </p:sp>
      <p:pic>
        <p:nvPicPr>
          <p:cNvPr id="2052" name="Picture 4" descr="Post-traumatic stress disorder among adults.  Prevalence as a percent of U.S. adult population.&#10;Lifelong prevalence 6.8%&#10;12 month prevalence 3.5%&#10;12 month prevalence (seve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2398" y="830327"/>
            <a:ext cx="3781738" cy="5123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905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3A87A70-6378-4869-BD7E-8F36370EAC81}" type="slidenum">
              <a:rPr lang="en-US" smtClean="0"/>
              <a:t>8</a:t>
            </a:fld>
            <a:endParaRPr lang="en-US"/>
          </a:p>
        </p:txBody>
      </p:sp>
      <p:sp>
        <p:nvSpPr>
          <p:cNvPr id="7" name="Title 6" hidden="1"/>
          <p:cNvSpPr>
            <a:spLocks noGrp="1"/>
          </p:cNvSpPr>
          <p:nvPr>
            <p:ph type="title" idx="4294967295"/>
          </p:nvPr>
        </p:nvSpPr>
        <p:spPr/>
        <p:txBody>
          <a:bodyPr/>
          <a:lstStyle/>
          <a:p>
            <a:r>
              <a:rPr lang="en-US" dirty="0" smtClean="0"/>
              <a:t>PTSD</a:t>
            </a:r>
            <a:r>
              <a:rPr lang="en-US" baseline="0" dirty="0" smtClean="0"/>
              <a:t> and the Civil War</a:t>
            </a:r>
            <a:endParaRPr lang="en-US" dirty="0"/>
          </a:p>
        </p:txBody>
      </p:sp>
      <p:sp>
        <p:nvSpPr>
          <p:cNvPr id="8" name="Rectangle 7"/>
          <p:cNvSpPr/>
          <p:nvPr/>
        </p:nvSpPr>
        <p:spPr>
          <a:xfrm>
            <a:off x="2235200" y="416262"/>
            <a:ext cx="9710057" cy="5940088"/>
          </a:xfrm>
          <a:prstGeom prst="rect">
            <a:avLst/>
          </a:prstGeom>
        </p:spPr>
        <p:txBody>
          <a:bodyPr wrap="square">
            <a:spAutoFit/>
          </a:bodyPr>
          <a:lstStyle/>
          <a:p>
            <a:r>
              <a:rPr lang="en-US" sz="2400" b="1" dirty="0"/>
              <a:t>PTSD and the Civil War</a:t>
            </a:r>
          </a:p>
          <a:p>
            <a:r>
              <a:rPr lang="en-US" sz="2400" b="1" dirty="0"/>
              <a:t>BY SARAH HANDLEY-COUSINS  AUGUST 13, 2014 12:15 PM</a:t>
            </a:r>
          </a:p>
          <a:p>
            <a:endParaRPr lang="en-US" sz="2000" dirty="0"/>
          </a:p>
          <a:p>
            <a:r>
              <a:rPr lang="en-US" sz="2400" dirty="0"/>
              <a:t>Daniel Folsom, a tinsmith from northern New York, enlisted in the Union Army just days after the fall of Fort Sumter. His exemplary service through years of long marches and hard battles led to two promotions, but during the Battle of Fredericksburg in late 1862, something changed. Folsom seemed uneasy. He was still troubled months later when the regiment mustered out. He returned home, opened his own tin shop and tried to focus on work.</a:t>
            </a:r>
          </a:p>
          <a:p>
            <a:endParaRPr lang="en-US" sz="2400" dirty="0"/>
          </a:p>
          <a:p>
            <a:r>
              <a:rPr lang="en-US" sz="2400" dirty="0"/>
              <a:t>Folsom was not alone: </a:t>
            </a:r>
            <a:r>
              <a:rPr lang="en-US" sz="2400" b="1" dirty="0"/>
              <a:t>Tens of thousands of veterans damaged by the war had to learn how to live and work with their wounded bodies. In much the same way, Folsom had to adapt to life with a wounded mind. His illness – what today we would likely call post-traumatic stress disorder </a:t>
            </a:r>
            <a:r>
              <a:rPr lang="en-US" sz="2400" dirty="0"/>
              <a:t>– had damaged his reputation, but he might be able to prove himself through clean living and dedication.</a:t>
            </a:r>
          </a:p>
        </p:txBody>
      </p:sp>
    </p:spTree>
    <p:extLst>
      <p:ext uri="{BB962C8B-B14F-4D97-AF65-F5344CB8AC3E}">
        <p14:creationId xmlns:p14="http://schemas.microsoft.com/office/powerpoint/2010/main" val="705282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A87A70-6378-4869-BD7E-8F36370EAC81}" type="slidenum">
              <a:rPr lang="en-US" smtClean="0"/>
              <a:t>9</a:t>
            </a:fld>
            <a:endParaRPr lang="en-US"/>
          </a:p>
        </p:txBody>
      </p:sp>
      <p:pic>
        <p:nvPicPr>
          <p:cNvPr id="2" name="Picture 1" descr="Shook Over Hell PTSD Vietnam and the Civil War by Eric T. Dean JR."/>
          <p:cNvPicPr>
            <a:picLocks noChangeAspect="1"/>
          </p:cNvPicPr>
          <p:nvPr/>
        </p:nvPicPr>
        <p:blipFill rotWithShape="1">
          <a:blip r:embed="rId2"/>
          <a:srcRect l="47872" t="22979" r="29309" b="10354"/>
          <a:stretch/>
        </p:blipFill>
        <p:spPr>
          <a:xfrm>
            <a:off x="7810501" y="1312618"/>
            <a:ext cx="2667000" cy="4382835"/>
          </a:xfrm>
          <a:prstGeom prst="rect">
            <a:avLst/>
          </a:prstGeom>
        </p:spPr>
      </p:pic>
      <p:pic>
        <p:nvPicPr>
          <p:cNvPr id="3" name="Picture 2" descr="Page 211, A Spectacle Grand and Awful&quot;.&#10;Although the absence of modern diagnostic catgories and the presense of a different set of cultural ideas in the nineteenth century concerning disease and suffering make it difficult to quantify the exact incident of post-traumatic stress disorders in the Civil War veteran population, such problems- frequently severe in magnitude-existed and do not appear to have been isolated."/>
          <p:cNvPicPr>
            <a:picLocks noChangeAspect="1"/>
          </p:cNvPicPr>
          <p:nvPr/>
        </p:nvPicPr>
        <p:blipFill rotWithShape="1">
          <a:blip r:embed="rId3"/>
          <a:srcRect l="31596" t="28652" r="37048" b="4386"/>
          <a:stretch/>
        </p:blipFill>
        <p:spPr>
          <a:xfrm>
            <a:off x="1676400" y="187293"/>
            <a:ext cx="5135665" cy="6169057"/>
          </a:xfrm>
          <a:prstGeom prst="rect">
            <a:avLst/>
          </a:prstGeom>
          <a:ln>
            <a:solidFill>
              <a:schemeClr val="accent1"/>
            </a:solidFill>
          </a:ln>
        </p:spPr>
      </p:pic>
      <p:cxnSp>
        <p:nvCxnSpPr>
          <p:cNvPr id="7" name="Straight Connector 6" descr="&quot;&quot;"/>
          <p:cNvCxnSpPr/>
          <p:nvPr/>
        </p:nvCxnSpPr>
        <p:spPr>
          <a:xfrm>
            <a:off x="1938903" y="1927694"/>
            <a:ext cx="4639697" cy="2706"/>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quot;&quot;"/>
          <p:cNvCxnSpPr/>
          <p:nvPr/>
        </p:nvCxnSpPr>
        <p:spPr>
          <a:xfrm flipV="1">
            <a:off x="1938903" y="2146300"/>
            <a:ext cx="4538097" cy="1270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descr="&quot;&quot;"/>
          <p:cNvCxnSpPr/>
          <p:nvPr/>
        </p:nvCxnSpPr>
        <p:spPr>
          <a:xfrm>
            <a:off x="1924383" y="2566946"/>
            <a:ext cx="4639697" cy="15903"/>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descr="&quot;&quot;"/>
          <p:cNvCxnSpPr/>
          <p:nvPr/>
        </p:nvCxnSpPr>
        <p:spPr>
          <a:xfrm>
            <a:off x="1938903" y="2366949"/>
            <a:ext cx="4538097" cy="7951"/>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descr="&quot;&quot;"/>
          <p:cNvCxnSpPr/>
          <p:nvPr/>
        </p:nvCxnSpPr>
        <p:spPr>
          <a:xfrm flipV="1">
            <a:off x="1924383" y="2743200"/>
            <a:ext cx="4639697" cy="31695"/>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descr="&quot;&quot;"/>
          <p:cNvCxnSpPr/>
          <p:nvPr/>
        </p:nvCxnSpPr>
        <p:spPr>
          <a:xfrm flipV="1">
            <a:off x="1924383" y="2935246"/>
            <a:ext cx="3054017" cy="4748"/>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itle 4" hidden="1"/>
          <p:cNvSpPr>
            <a:spLocks noGrp="1"/>
          </p:cNvSpPr>
          <p:nvPr>
            <p:ph type="title" idx="4294967295"/>
          </p:nvPr>
        </p:nvSpPr>
        <p:spPr/>
        <p:txBody>
          <a:bodyPr/>
          <a:lstStyle/>
          <a:p>
            <a:r>
              <a:rPr lang="en-US" dirty="0" smtClean="0"/>
              <a:t>A spectacle</a:t>
            </a:r>
            <a:r>
              <a:rPr lang="en-US" baseline="0" dirty="0" smtClean="0"/>
              <a:t> Grand and Awful</a:t>
            </a:r>
            <a:endParaRPr lang="en-US" dirty="0"/>
          </a:p>
        </p:txBody>
      </p:sp>
    </p:spTree>
    <p:extLst>
      <p:ext uri="{BB962C8B-B14F-4D97-AF65-F5344CB8AC3E}">
        <p14:creationId xmlns:p14="http://schemas.microsoft.com/office/powerpoint/2010/main" val="2550019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4853</TotalTime>
  <Words>1614</Words>
  <Application>Microsoft Office PowerPoint</Application>
  <PresentationFormat>Widescreen</PresentationFormat>
  <Paragraphs>172</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Georgia</vt:lpstr>
      <vt:lpstr>Times New Roman</vt:lpstr>
      <vt:lpstr>Office Theme</vt:lpstr>
      <vt:lpstr>Did Civil War Veterans Have PTSD? </vt:lpstr>
      <vt:lpstr>Post-traumatic stress disorder</vt:lpstr>
      <vt:lpstr>Depression, anxiety, PTSD: The mental impact of climate change </vt:lpstr>
      <vt:lpstr>Prison Guards Sue Delaware Leaders Over Inmate Riot</vt:lpstr>
      <vt:lpstr>Scholars have long noted the connections between the witchcraft outbreak and King William's War</vt:lpstr>
      <vt:lpstr>Senator admits plagiarism, blames PTSD</vt:lpstr>
      <vt:lpstr>Post-Traumatic Stress Disorder Among Adults </vt:lpstr>
      <vt:lpstr>PTSD and the Civil War</vt:lpstr>
      <vt:lpstr>A spectacle Grand and Awful</vt:lpstr>
      <vt:lpstr>Go to Your Gawd Like a Soldier</vt:lpstr>
      <vt:lpstr>Coming to Terms with Civil War Military History</vt:lpstr>
      <vt:lpstr>Veterans North and South: The Transition from Soldier to  Civilian after the American Civil War </vt:lpstr>
      <vt:lpstr>Restoring the Soul after War </vt:lpstr>
      <vt:lpstr>PowerPoint Presentation</vt:lpstr>
      <vt:lpstr>Power of Attorney</vt:lpstr>
      <vt:lpstr>PowerPoint Presentation</vt:lpstr>
      <vt:lpstr>Union Army Data website</vt:lpstr>
      <vt:lpstr>Men reported as “insane,” 1880 U.S. Censusn reported </vt:lpstr>
      <vt:lpstr>Men reported as “insane,” 1880 U.S. Census and pension examinationsn </vt:lpstr>
      <vt:lpstr>Buddy Check on 22!’ Veterans Use Social Media to Fight Suicide</vt:lpstr>
      <vt:lpstr>For Suicidal Veterans, a Frayed Lifeline</vt:lpstr>
      <vt:lpstr>Suicide rates for Massachusetts veterans and civilian men in state and federal census years, 1870-1900 </vt:lpstr>
      <vt:lpstr>Suicide rates for white veterans and civilian men ages 30 and older, National Violent Death Registration System states,* 2014 </vt:lpstr>
      <vt:lpstr>PowerPoint Presentation</vt:lpstr>
      <vt:lpstr>Isaac H. Stearns </vt:lpstr>
      <vt:lpstr>PowerPoint Presentation</vt:lpstr>
      <vt:lpstr>PowerPoint Presentation</vt:lpstr>
      <vt:lpstr>African-American men reported as “insane,” 1880 U.S. Censusn reported as “insane,” 1880 U.S. Census </vt:lpstr>
      <vt:lpstr>PowerPoint Presentation</vt:lpstr>
      <vt:lpstr>Decisions related to pensions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Logue</dc:creator>
  <cp:lastModifiedBy>DaThao Nguyen</cp:lastModifiedBy>
  <cp:revision>164</cp:revision>
  <dcterms:created xsi:type="dcterms:W3CDTF">2017-04-23T01:13:00Z</dcterms:created>
  <dcterms:modified xsi:type="dcterms:W3CDTF">2017-08-18T20:27:19Z</dcterms:modified>
</cp:coreProperties>
</file>